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9"/>
  </p:notesMasterIdLst>
  <p:sldIdLst>
    <p:sldId id="258" r:id="rId2"/>
    <p:sldId id="257" r:id="rId3"/>
    <p:sldId id="259" r:id="rId4"/>
    <p:sldId id="263" r:id="rId5"/>
    <p:sldId id="260" r:id="rId6"/>
    <p:sldId id="264" r:id="rId7"/>
    <p:sldId id="256" r:id="rId8"/>
    <p:sldId id="265" r:id="rId9"/>
    <p:sldId id="268" r:id="rId10"/>
    <p:sldId id="269" r:id="rId11"/>
    <p:sldId id="270" r:id="rId12"/>
    <p:sldId id="271" r:id="rId13"/>
    <p:sldId id="272" r:id="rId14"/>
    <p:sldId id="273" r:id="rId15"/>
    <p:sldId id="274" r:id="rId16"/>
    <p:sldId id="281" r:id="rId17"/>
    <p:sldId id="276" r:id="rId18"/>
    <p:sldId id="277" r:id="rId19"/>
    <p:sldId id="278" r:id="rId20"/>
    <p:sldId id="279" r:id="rId21"/>
    <p:sldId id="280" r:id="rId22"/>
    <p:sldId id="266" r:id="rId23"/>
    <p:sldId id="262" r:id="rId24"/>
    <p:sldId id="261" r:id="rId25"/>
    <p:sldId id="267"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LIX KURNIAWAN" initials="FK" lastIdx="2" clrIdx="0">
    <p:extLst>
      <p:ext uri="{19B8F6BF-5375-455C-9EA6-DF929625EA0E}">
        <p15:presenceInfo xmlns:p15="http://schemas.microsoft.com/office/powerpoint/2012/main" userId="bdf736f0-2e5e-414a-8a6a-8d7c155b4c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75" d="100"/>
          <a:sy n="75" d="100"/>
        </p:scale>
        <p:origin x="52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2T16:21:26.862"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12T16:24:58.687"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6EE9A-79DD-49B4-9ACF-5748F5782C7B}" type="datetimeFigureOut">
              <a:rPr lang="id-ID" smtClean="0"/>
              <a:t>03/11/2017</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E6D05-73FE-456B-A188-83D6B3011392}" type="slidenum">
              <a:rPr lang="id-ID" smtClean="0"/>
              <a:t>‹#›</a:t>
            </a:fld>
            <a:endParaRPr lang="id-ID"/>
          </a:p>
        </p:txBody>
      </p:sp>
    </p:spTree>
    <p:extLst>
      <p:ext uri="{BB962C8B-B14F-4D97-AF65-F5344CB8AC3E}">
        <p14:creationId xmlns:p14="http://schemas.microsoft.com/office/powerpoint/2010/main" val="166181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https://www.youtube.com/watch?v=Q4Dty3XHljA</a:t>
            </a:r>
          </a:p>
          <a:p>
            <a:endParaRPr lang="id-ID" dirty="0"/>
          </a:p>
        </p:txBody>
      </p:sp>
      <p:sp>
        <p:nvSpPr>
          <p:cNvPr id="4" name="Slide Number Placeholder 3"/>
          <p:cNvSpPr>
            <a:spLocks noGrp="1"/>
          </p:cNvSpPr>
          <p:nvPr>
            <p:ph type="sldNum" sz="quarter" idx="10"/>
          </p:nvPr>
        </p:nvSpPr>
        <p:spPr/>
        <p:txBody>
          <a:bodyPr/>
          <a:lstStyle/>
          <a:p>
            <a:fld id="{34AE6D05-73FE-456B-A188-83D6B3011392}" type="slidenum">
              <a:rPr lang="id-ID" smtClean="0"/>
              <a:t>25</a:t>
            </a:fld>
            <a:endParaRPr lang="id-ID"/>
          </a:p>
        </p:txBody>
      </p:sp>
    </p:spTree>
    <p:extLst>
      <p:ext uri="{BB962C8B-B14F-4D97-AF65-F5344CB8AC3E}">
        <p14:creationId xmlns:p14="http://schemas.microsoft.com/office/powerpoint/2010/main" val="77610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4283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FB1E8E-EB74-4F95-A99E-7AF0A292C888}" type="datetimeFigureOut">
              <a:rPr lang="en-US" smtClean="0"/>
              <a:t>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305814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327418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026500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220895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139761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338867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4067118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79103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229852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B1E8E-EB74-4F95-A99E-7AF0A292C888}" type="datetimeFigureOut">
              <a:rPr lang="en-US" smtClean="0"/>
              <a:t>11/3/2017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669734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FB1E8E-EB74-4F95-A99E-7AF0A292C888}"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132058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FB1E8E-EB74-4F95-A99E-7AF0A292C888}" type="datetimeFigureOut">
              <a:rPr lang="en-US" smtClean="0"/>
              <a:t>11/3/2017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203430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FB1E8E-EB74-4F95-A99E-7AF0A292C888}" type="datetimeFigureOut">
              <a:rPr lang="en-US" smtClean="0"/>
              <a:t>11/3/2017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128373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FB1E8E-EB74-4F95-A99E-7AF0A292C888}" type="datetimeFigureOut">
              <a:rPr lang="en-US" smtClean="0"/>
              <a:t>11/3/2017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1551742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FB1E8E-EB74-4F95-A99E-7AF0A292C888}"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2404764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FB1E8E-EB74-4F95-A99E-7AF0A292C888}" type="datetimeFigureOut">
              <a:rPr lang="en-US" smtClean="0"/>
              <a:t>11/3/2017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24E5F-8268-4CDE-AE42-B6E5B925D092}" type="slidenum">
              <a:rPr lang="en-US" smtClean="0"/>
              <a:t>‹#›</a:t>
            </a:fld>
            <a:endParaRPr lang="en-US"/>
          </a:p>
        </p:txBody>
      </p:sp>
    </p:spTree>
    <p:extLst>
      <p:ext uri="{BB962C8B-B14F-4D97-AF65-F5344CB8AC3E}">
        <p14:creationId xmlns:p14="http://schemas.microsoft.com/office/powerpoint/2010/main" val="653757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0595"/>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2231008"/>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FB1E8E-EB74-4F95-A99E-7AF0A292C888}" type="datetimeFigureOut">
              <a:rPr lang="en-US" smtClean="0"/>
              <a:t>11/3/2017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0D24E5F-8268-4CDE-AE42-B6E5B925D092}" type="slidenum">
              <a:rPr lang="en-US" smtClean="0"/>
              <a:t>‹#›</a:t>
            </a:fld>
            <a:endParaRPr lang="en-US"/>
          </a:p>
        </p:txBody>
      </p:sp>
    </p:spTree>
    <p:extLst>
      <p:ext uri="{BB962C8B-B14F-4D97-AF65-F5344CB8AC3E}">
        <p14:creationId xmlns:p14="http://schemas.microsoft.com/office/powerpoint/2010/main" val="186499819"/>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615318"/>
            <a:ext cx="8825658" cy="1870707"/>
          </a:xfrm>
        </p:spPr>
        <p:txBody>
          <a:bodyPr/>
          <a:lstStyle/>
          <a:p>
            <a:r>
              <a:rPr lang="id-ID"/>
              <a:t>PANCASILA SEBAGAI DASAR ETIS PENGEMBANGAN IPTEK</a:t>
            </a:r>
          </a:p>
        </p:txBody>
      </p:sp>
      <p:sp>
        <p:nvSpPr>
          <p:cNvPr id="3" name="Subtitle 2"/>
          <p:cNvSpPr>
            <a:spLocks noGrp="1"/>
          </p:cNvSpPr>
          <p:nvPr>
            <p:ph type="subTitle" idx="1"/>
          </p:nvPr>
        </p:nvSpPr>
        <p:spPr>
          <a:xfrm>
            <a:off x="1154955" y="2695698"/>
            <a:ext cx="8825658" cy="4162301"/>
          </a:xfrm>
        </p:spPr>
        <p:txBody>
          <a:bodyPr>
            <a:normAutofit/>
          </a:bodyPr>
          <a:lstStyle/>
          <a:p>
            <a:pPr lvl="0"/>
            <a:r>
              <a:rPr lang="en-US" sz="2600">
                <a:solidFill>
                  <a:schemeClr val="tx1"/>
                </a:solidFill>
              </a:rPr>
              <a:t>Alvin </a:t>
            </a:r>
            <a:r>
              <a:rPr lang="en-US" sz="2600" err="1">
                <a:solidFill>
                  <a:schemeClr val="tx1"/>
                </a:solidFill>
              </a:rPr>
              <a:t>Wangsa</a:t>
            </a:r>
            <a:r>
              <a:rPr lang="en-US" sz="2600">
                <a:solidFill>
                  <a:schemeClr val="tx1"/>
                </a:solidFill>
              </a:rPr>
              <a:t>		</a:t>
            </a:r>
            <a:r>
              <a:rPr lang="id-ID" sz="2600">
                <a:solidFill>
                  <a:schemeClr val="tx1"/>
                </a:solidFill>
              </a:rPr>
              <a:t>	</a:t>
            </a:r>
            <a:r>
              <a:rPr lang="en-US" sz="2600">
                <a:solidFill>
                  <a:schemeClr val="tx1"/>
                </a:solidFill>
              </a:rPr>
              <a:t>: 2101667342</a:t>
            </a:r>
            <a:endParaRPr lang="id-ID" sz="2600">
              <a:solidFill>
                <a:schemeClr val="tx1"/>
              </a:solidFill>
            </a:endParaRPr>
          </a:p>
          <a:p>
            <a:pPr lvl="0"/>
            <a:r>
              <a:rPr lang="en-US" sz="2600">
                <a:solidFill>
                  <a:schemeClr val="tx1"/>
                </a:solidFill>
              </a:rPr>
              <a:t>Rio W			</a:t>
            </a:r>
            <a:r>
              <a:rPr lang="id-ID" sz="2600">
                <a:solidFill>
                  <a:schemeClr val="tx1"/>
                </a:solidFill>
              </a:rPr>
              <a:t>			</a:t>
            </a:r>
            <a:r>
              <a:rPr lang="en-US" sz="2600">
                <a:solidFill>
                  <a:schemeClr val="tx1"/>
                </a:solidFill>
              </a:rPr>
              <a:t>: 2101633101</a:t>
            </a:r>
            <a:endParaRPr lang="id-ID" sz="2600">
              <a:solidFill>
                <a:schemeClr val="tx1"/>
              </a:solidFill>
            </a:endParaRPr>
          </a:p>
          <a:p>
            <a:pPr lvl="0"/>
            <a:r>
              <a:rPr lang="en-US" sz="2600" err="1">
                <a:solidFill>
                  <a:schemeClr val="tx1"/>
                </a:solidFill>
              </a:rPr>
              <a:t>Dicky</a:t>
            </a:r>
            <a:r>
              <a:rPr lang="en-US" sz="2600">
                <a:solidFill>
                  <a:schemeClr val="tx1"/>
                </a:solidFill>
              </a:rPr>
              <a:t> </a:t>
            </a:r>
            <a:r>
              <a:rPr lang="en-US" sz="2600" err="1">
                <a:solidFill>
                  <a:schemeClr val="tx1"/>
                </a:solidFill>
              </a:rPr>
              <a:t>Hertanto</a:t>
            </a:r>
            <a:r>
              <a:rPr lang="id-ID" sz="2600">
                <a:solidFill>
                  <a:schemeClr val="tx1"/>
                </a:solidFill>
              </a:rPr>
              <a:t>	</a:t>
            </a:r>
            <a:r>
              <a:rPr lang="en-US" sz="2600">
                <a:solidFill>
                  <a:schemeClr val="tx1"/>
                </a:solidFill>
              </a:rPr>
              <a:t>	: 2101627055</a:t>
            </a:r>
            <a:endParaRPr lang="id-ID" sz="2600">
              <a:solidFill>
                <a:schemeClr val="tx1"/>
              </a:solidFill>
            </a:endParaRPr>
          </a:p>
          <a:p>
            <a:pPr lvl="0"/>
            <a:r>
              <a:rPr lang="en-US" sz="2600">
                <a:solidFill>
                  <a:schemeClr val="tx1"/>
                </a:solidFill>
              </a:rPr>
              <a:t>Felix </a:t>
            </a:r>
            <a:r>
              <a:rPr lang="en-US" sz="2600" err="1">
                <a:solidFill>
                  <a:schemeClr val="tx1"/>
                </a:solidFill>
              </a:rPr>
              <a:t>Kurniawan</a:t>
            </a:r>
            <a:r>
              <a:rPr lang="en-US" sz="2600">
                <a:solidFill>
                  <a:schemeClr val="tx1"/>
                </a:solidFill>
              </a:rPr>
              <a:t>	</a:t>
            </a:r>
            <a:r>
              <a:rPr lang="id-ID" sz="2600">
                <a:solidFill>
                  <a:schemeClr val="tx1"/>
                </a:solidFill>
              </a:rPr>
              <a:t>	</a:t>
            </a:r>
            <a:r>
              <a:rPr lang="en-US" sz="2600">
                <a:solidFill>
                  <a:schemeClr val="tx1"/>
                </a:solidFill>
              </a:rPr>
              <a:t>: 2101664151</a:t>
            </a:r>
            <a:endParaRPr lang="id-ID" sz="2600">
              <a:solidFill>
                <a:schemeClr val="tx1"/>
              </a:solidFill>
            </a:endParaRPr>
          </a:p>
          <a:p>
            <a:pPr lvl="0"/>
            <a:r>
              <a:rPr lang="en-US" sz="2600" err="1">
                <a:solidFill>
                  <a:schemeClr val="tx1"/>
                </a:solidFill>
              </a:rPr>
              <a:t>Nihel</a:t>
            </a:r>
            <a:r>
              <a:rPr lang="en-US" sz="2600">
                <a:solidFill>
                  <a:schemeClr val="tx1"/>
                </a:solidFill>
              </a:rPr>
              <a:t>			</a:t>
            </a:r>
            <a:r>
              <a:rPr lang="id-ID" sz="2600">
                <a:solidFill>
                  <a:schemeClr val="tx1"/>
                </a:solidFill>
              </a:rPr>
              <a:t>			</a:t>
            </a:r>
            <a:r>
              <a:rPr lang="en-US" sz="2600">
                <a:solidFill>
                  <a:schemeClr val="tx1"/>
                </a:solidFill>
              </a:rPr>
              <a:t>: 2101675123</a:t>
            </a:r>
            <a:endParaRPr lang="id-ID" sz="2600">
              <a:solidFill>
                <a:schemeClr val="tx1"/>
              </a:solidFill>
            </a:endParaRPr>
          </a:p>
          <a:p>
            <a:pPr lvl="0"/>
            <a:r>
              <a:rPr lang="en-US" sz="2600" err="1">
                <a:solidFill>
                  <a:schemeClr val="tx1"/>
                </a:solidFill>
              </a:rPr>
              <a:t>Yosua</a:t>
            </a:r>
            <a:r>
              <a:rPr lang="en-US" sz="2600">
                <a:solidFill>
                  <a:schemeClr val="tx1"/>
                </a:solidFill>
              </a:rPr>
              <a:t> M		</a:t>
            </a:r>
            <a:r>
              <a:rPr lang="id-ID" sz="2600">
                <a:solidFill>
                  <a:schemeClr val="tx1"/>
                </a:solidFill>
              </a:rPr>
              <a:t>			</a:t>
            </a:r>
            <a:r>
              <a:rPr lang="en-US" sz="2600">
                <a:solidFill>
                  <a:schemeClr val="tx1"/>
                </a:solidFill>
              </a:rPr>
              <a:t>: 2101637775</a:t>
            </a:r>
            <a:endParaRPr lang="id-ID" sz="2600">
              <a:solidFill>
                <a:schemeClr val="tx1"/>
              </a:solidFill>
            </a:endParaRPr>
          </a:p>
          <a:p>
            <a:pPr lvl="0"/>
            <a:r>
              <a:rPr lang="en-US" sz="2600">
                <a:solidFill>
                  <a:schemeClr val="tx1"/>
                </a:solidFill>
              </a:rPr>
              <a:t>Jeffry			</a:t>
            </a:r>
            <a:r>
              <a:rPr lang="id-ID" sz="2600">
                <a:solidFill>
                  <a:schemeClr val="tx1"/>
                </a:solidFill>
              </a:rPr>
              <a:t>			</a:t>
            </a:r>
            <a:r>
              <a:rPr lang="en-US" sz="2600">
                <a:solidFill>
                  <a:schemeClr val="tx1"/>
                </a:solidFill>
              </a:rPr>
              <a:t>: 2101634956</a:t>
            </a:r>
            <a:endParaRPr lang="id-ID" sz="2600">
              <a:solidFill>
                <a:schemeClr val="tx1"/>
              </a:solidFill>
            </a:endParaRPr>
          </a:p>
          <a:p>
            <a:endParaRPr lang="id-ID"/>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813" y="4301932"/>
            <a:ext cx="3405187" cy="2556068"/>
          </a:xfrm>
          <a:prstGeom prst="rect">
            <a:avLst/>
          </a:prstGeom>
        </p:spPr>
      </p:pic>
    </p:spTree>
    <p:extLst>
      <p:ext uri="{BB962C8B-B14F-4D97-AF65-F5344CB8AC3E}">
        <p14:creationId xmlns:p14="http://schemas.microsoft.com/office/powerpoint/2010/main" val="238563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r>
              <a:rPr lang="en-US" sz="3200">
                <a:latin typeface="Times New Roman"/>
                <a:cs typeface="Times New Roman"/>
              </a:rPr>
              <a:t>Nilai 1 :</a:t>
            </a:r>
          </a:p>
          <a:p>
            <a:pPr marL="457200" lvl="1" indent="0">
              <a:buNone/>
            </a:pPr>
            <a:r>
              <a:rPr lang="en-US" sz="3200" err="1">
                <a:latin typeface="Times New Roman"/>
                <a:cs typeface="Times New Roman"/>
              </a:rPr>
              <a:t>Berdasarkan</a:t>
            </a:r>
            <a:r>
              <a:rPr lang="en-US" sz="3200">
                <a:latin typeface="Times New Roman"/>
                <a:cs typeface="Times New Roman"/>
              </a:rPr>
              <a:t> </a:t>
            </a:r>
            <a:r>
              <a:rPr lang="en-US" sz="3200" err="1">
                <a:latin typeface="Times New Roman"/>
                <a:cs typeface="Times New Roman"/>
              </a:rPr>
              <a:t>pada</a:t>
            </a:r>
            <a:r>
              <a:rPr lang="en-US" sz="3200">
                <a:latin typeface="Times New Roman"/>
                <a:cs typeface="Times New Roman"/>
              </a:rPr>
              <a:t> </a:t>
            </a:r>
            <a:r>
              <a:rPr lang="en-US" sz="3200" err="1">
                <a:latin typeface="Times New Roman"/>
                <a:cs typeface="Times New Roman"/>
              </a:rPr>
              <a:t>kaidah-kaidah</a:t>
            </a:r>
            <a:r>
              <a:rPr lang="en-US" sz="3200">
                <a:latin typeface="Times New Roman"/>
                <a:cs typeface="Times New Roman"/>
              </a:rPr>
              <a:t> </a:t>
            </a:r>
            <a:r>
              <a:rPr lang="en-US" sz="3200" err="1">
                <a:latin typeface="Times New Roman"/>
                <a:cs typeface="Times New Roman"/>
              </a:rPr>
              <a:t>dari</a:t>
            </a:r>
            <a:r>
              <a:rPr lang="en-US" sz="3200">
                <a:latin typeface="Times New Roman"/>
                <a:cs typeface="Times New Roman"/>
              </a:rPr>
              <a:t> agama</a:t>
            </a:r>
          </a:p>
          <a:p>
            <a:pPr marL="457200" lvl="1" indent="0">
              <a:buNone/>
            </a:pPr>
            <a:endParaRPr lang="en-US" sz="3200">
              <a:latin typeface="Times New Roman"/>
              <a:cs typeface="Times New Roman"/>
            </a:endParaRPr>
          </a:p>
          <a:p>
            <a:pPr marL="457200" lvl="1" indent="0">
              <a:buNone/>
            </a:pPr>
            <a:r>
              <a:rPr lang="en-US" sz="3200" err="1">
                <a:latin typeface="Times New Roman"/>
                <a:cs typeface="Times New Roman"/>
              </a:rPr>
              <a:t>Jika</a:t>
            </a:r>
            <a:r>
              <a:rPr lang="en-US" sz="3200">
                <a:latin typeface="Times New Roman"/>
                <a:cs typeface="Times New Roman"/>
              </a:rPr>
              <a:t> </a:t>
            </a:r>
            <a:r>
              <a:rPr lang="en-US" sz="3200" err="1">
                <a:latin typeface="Times New Roman"/>
                <a:cs typeface="Times New Roman"/>
              </a:rPr>
              <a:t>amelanggar</a:t>
            </a:r>
            <a:r>
              <a:rPr lang="en-US" sz="3200">
                <a:latin typeface="Times New Roman"/>
                <a:cs typeface="Times New Roman"/>
              </a:rPr>
              <a:t> </a:t>
            </a:r>
            <a:r>
              <a:rPr lang="en-US" sz="3200" err="1">
                <a:latin typeface="Times New Roman"/>
                <a:cs typeface="Times New Roman"/>
              </a:rPr>
              <a:t>akan</a:t>
            </a:r>
            <a:r>
              <a:rPr lang="en-US" sz="3200">
                <a:latin typeface="Times New Roman"/>
                <a:cs typeface="Times New Roman"/>
              </a:rPr>
              <a:t> </a:t>
            </a:r>
            <a:r>
              <a:rPr lang="en-US" sz="3200" err="1">
                <a:latin typeface="Times New Roman"/>
                <a:cs typeface="Times New Roman"/>
              </a:rPr>
              <a:t>berdampak</a:t>
            </a:r>
            <a:r>
              <a:rPr lang="en-US" sz="3200">
                <a:latin typeface="Times New Roman"/>
                <a:cs typeface="Times New Roman"/>
              </a:rPr>
              <a:t> </a:t>
            </a:r>
            <a:r>
              <a:rPr lang="en-US" sz="3200" err="1">
                <a:latin typeface="Times New Roman"/>
                <a:cs typeface="Times New Roman"/>
              </a:rPr>
              <a:t>buruk</a:t>
            </a:r>
          </a:p>
        </p:txBody>
      </p:sp>
    </p:spTree>
    <p:extLst>
      <p:ext uri="{BB962C8B-B14F-4D97-AF65-F5344CB8AC3E}">
        <p14:creationId xmlns:p14="http://schemas.microsoft.com/office/powerpoint/2010/main" val="176155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r>
              <a:rPr lang="en-US" sz="3200">
                <a:latin typeface="Times New Roman"/>
                <a:cs typeface="Times New Roman"/>
              </a:rPr>
              <a:t>Nilai 2 :</a:t>
            </a:r>
          </a:p>
          <a:p>
            <a:pPr marL="457200" lvl="1" indent="0">
              <a:buNone/>
            </a:pPr>
            <a:r>
              <a:rPr lang="en-US" sz="2800" err="1">
                <a:latin typeface="Times New Roman"/>
                <a:cs typeface="Times New Roman"/>
              </a:rPr>
              <a:t>Berprinsip</a:t>
            </a:r>
            <a:r>
              <a:rPr lang="en-US" sz="2800">
                <a:latin typeface="Times New Roman"/>
                <a:cs typeface="Times New Roman"/>
              </a:rPr>
              <a:t> </a:t>
            </a:r>
            <a:r>
              <a:rPr lang="en-US" sz="2800" err="1">
                <a:latin typeface="Times New Roman"/>
                <a:cs typeface="Times New Roman"/>
              </a:rPr>
              <a:t>dalam</a:t>
            </a:r>
            <a:r>
              <a:rPr lang="en-US" sz="2800">
                <a:latin typeface="Times New Roman"/>
                <a:cs typeface="Times New Roman"/>
              </a:rPr>
              <a:t> </a:t>
            </a:r>
            <a:r>
              <a:rPr lang="en-US" sz="2800" err="1">
                <a:latin typeface="Times New Roman"/>
                <a:cs typeface="Times New Roman"/>
              </a:rPr>
              <a:t>keadilan</a:t>
            </a:r>
            <a:r>
              <a:rPr lang="en-US" sz="2800">
                <a:latin typeface="Times New Roman"/>
                <a:cs typeface="Times New Roman"/>
              </a:rPr>
              <a:t> </a:t>
            </a:r>
            <a:r>
              <a:rPr lang="en-US" sz="2800" err="1">
                <a:latin typeface="Times New Roman"/>
                <a:cs typeface="Times New Roman"/>
              </a:rPr>
              <a:t>dan</a:t>
            </a:r>
            <a:r>
              <a:rPr lang="en-US" sz="2800">
                <a:latin typeface="Times New Roman"/>
                <a:cs typeface="Times New Roman"/>
              </a:rPr>
              <a:t> </a:t>
            </a:r>
            <a:r>
              <a:rPr lang="en-US" sz="2800" err="1">
                <a:latin typeface="Times New Roman"/>
                <a:cs typeface="Times New Roman"/>
              </a:rPr>
              <a:t>keadaban</a:t>
            </a:r>
          </a:p>
          <a:p>
            <a:pPr marL="457200" lvl="1" indent="0">
              <a:buNone/>
            </a:pPr>
            <a:endParaRPr lang="en-US" sz="2800">
              <a:latin typeface="Times New Roman"/>
              <a:cs typeface="Times New Roman"/>
            </a:endParaRPr>
          </a:p>
          <a:p>
            <a:pPr marL="457200" lvl="1" indent="0">
              <a:buNone/>
            </a:pPr>
            <a:r>
              <a:rPr lang="en-US" sz="2800" err="1">
                <a:latin typeface="Times New Roman"/>
                <a:cs typeface="Times New Roman"/>
              </a:rPr>
              <a:t>Mengindikasikan</a:t>
            </a:r>
            <a:r>
              <a:rPr lang="en-US" sz="2800">
                <a:latin typeface="Times New Roman"/>
                <a:cs typeface="Times New Roman"/>
              </a:rPr>
              <a:t> </a:t>
            </a:r>
            <a:r>
              <a:rPr lang="en-US" sz="2800" err="1">
                <a:latin typeface="Times New Roman"/>
                <a:cs typeface="Times New Roman"/>
              </a:rPr>
              <a:t>keunggulan</a:t>
            </a:r>
            <a:r>
              <a:rPr lang="en-US" sz="2800">
                <a:latin typeface="Times New Roman"/>
                <a:cs typeface="Times New Roman"/>
              </a:rPr>
              <a:t> </a:t>
            </a:r>
            <a:r>
              <a:rPr lang="en-US" sz="2800" err="1">
                <a:latin typeface="Times New Roman"/>
                <a:cs typeface="Times New Roman"/>
              </a:rPr>
              <a:t>manusia</a:t>
            </a:r>
          </a:p>
        </p:txBody>
      </p:sp>
    </p:spTree>
    <p:extLst>
      <p:ext uri="{BB962C8B-B14F-4D97-AF65-F5344CB8AC3E}">
        <p14:creationId xmlns:p14="http://schemas.microsoft.com/office/powerpoint/2010/main" val="191275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r>
              <a:rPr lang="en-US" sz="3200">
                <a:latin typeface="Times New Roman"/>
                <a:cs typeface="Times New Roman"/>
              </a:rPr>
              <a:t>Nilai 3 :</a:t>
            </a:r>
          </a:p>
          <a:p>
            <a:pPr marL="457200" lvl="1" indent="0">
              <a:buNone/>
            </a:pPr>
            <a:r>
              <a:rPr lang="en-US" sz="2800" err="1">
                <a:latin typeface="Times New Roman"/>
                <a:cs typeface="Times New Roman"/>
              </a:rPr>
              <a:t>Berdasarkan</a:t>
            </a:r>
            <a:r>
              <a:rPr lang="en-US" sz="2800">
                <a:latin typeface="Times New Roman"/>
                <a:cs typeface="Times New Roman"/>
              </a:rPr>
              <a:t> </a:t>
            </a:r>
            <a:r>
              <a:rPr lang="en-US" sz="2800" err="1">
                <a:latin typeface="Times New Roman"/>
                <a:cs typeface="Times New Roman"/>
              </a:rPr>
              <a:t>pada</a:t>
            </a:r>
            <a:r>
              <a:rPr lang="en-US" sz="2800">
                <a:latin typeface="Times New Roman"/>
                <a:cs typeface="Times New Roman"/>
              </a:rPr>
              <a:t> </a:t>
            </a:r>
            <a:r>
              <a:rPr lang="en-US" sz="2800" err="1">
                <a:latin typeface="Times New Roman"/>
                <a:cs typeface="Times New Roman"/>
              </a:rPr>
              <a:t>kesatuan</a:t>
            </a:r>
            <a:r>
              <a:rPr lang="en-US" sz="2800">
                <a:latin typeface="Times New Roman"/>
                <a:cs typeface="Times New Roman"/>
              </a:rPr>
              <a:t> </a:t>
            </a:r>
            <a:r>
              <a:rPr lang="en-US" sz="2800" err="1">
                <a:latin typeface="Times New Roman"/>
                <a:cs typeface="Times New Roman"/>
              </a:rPr>
              <a:t>dan</a:t>
            </a:r>
            <a:r>
              <a:rPr lang="en-US" sz="2800">
                <a:latin typeface="Times New Roman"/>
                <a:cs typeface="Times New Roman"/>
              </a:rPr>
              <a:t> </a:t>
            </a:r>
            <a:r>
              <a:rPr lang="en-US" sz="2800" err="1">
                <a:latin typeface="Times New Roman"/>
                <a:cs typeface="Times New Roman"/>
              </a:rPr>
              <a:t>kesatuan</a:t>
            </a:r>
          </a:p>
          <a:p>
            <a:pPr marL="457200" lvl="1" indent="0">
              <a:buNone/>
            </a:pPr>
            <a:endParaRPr lang="en-US" sz="2800">
              <a:latin typeface="Times New Roman"/>
              <a:cs typeface="Times New Roman"/>
            </a:endParaRPr>
          </a:p>
          <a:p>
            <a:pPr marL="457200" lvl="1" indent="0">
              <a:buNone/>
            </a:pPr>
            <a:r>
              <a:rPr lang="en-US" sz="2800" err="1">
                <a:latin typeface="Times New Roman"/>
                <a:cs typeface="Times New Roman"/>
              </a:rPr>
              <a:t>Tidak</a:t>
            </a:r>
            <a:r>
              <a:rPr lang="en-US" sz="2800">
                <a:latin typeface="Times New Roman"/>
                <a:cs typeface="Times New Roman"/>
              </a:rPr>
              <a:t> </a:t>
            </a:r>
            <a:r>
              <a:rPr lang="en-US" sz="2800" err="1">
                <a:latin typeface="Times New Roman"/>
                <a:cs typeface="Times New Roman"/>
              </a:rPr>
              <a:t>dapat</a:t>
            </a:r>
            <a:r>
              <a:rPr lang="en-US" sz="2800">
                <a:latin typeface="Times New Roman"/>
                <a:cs typeface="Times New Roman"/>
              </a:rPr>
              <a:t> </a:t>
            </a:r>
            <a:r>
              <a:rPr lang="en-US" sz="2800" err="1">
                <a:latin typeface="Times New Roman"/>
                <a:cs typeface="Times New Roman"/>
              </a:rPr>
              <a:t>dilawan</a:t>
            </a:r>
            <a:r>
              <a:rPr lang="en-US" sz="2800">
                <a:latin typeface="Times New Roman"/>
                <a:cs typeface="Times New Roman"/>
              </a:rPr>
              <a:t> </a:t>
            </a:r>
            <a:r>
              <a:rPr lang="en-US" sz="2800" err="1">
                <a:latin typeface="Times New Roman"/>
                <a:cs typeface="Times New Roman"/>
              </a:rPr>
              <a:t>walaupun</a:t>
            </a:r>
            <a:r>
              <a:rPr lang="en-US" sz="2800">
                <a:latin typeface="Times New Roman"/>
                <a:cs typeface="Times New Roman"/>
              </a:rPr>
              <a:t> </a:t>
            </a:r>
            <a:r>
              <a:rPr lang="en-US" sz="2800" err="1">
                <a:latin typeface="Times New Roman"/>
                <a:cs typeface="Times New Roman"/>
              </a:rPr>
              <a:t>dengan</a:t>
            </a:r>
            <a:r>
              <a:rPr lang="en-US" sz="2800">
                <a:latin typeface="Times New Roman"/>
                <a:cs typeface="Times New Roman"/>
              </a:rPr>
              <a:t> </a:t>
            </a:r>
            <a:r>
              <a:rPr lang="en-US" sz="2800" err="1">
                <a:latin typeface="Times New Roman"/>
                <a:cs typeface="Times New Roman"/>
              </a:rPr>
              <a:t>dasar</a:t>
            </a:r>
            <a:r>
              <a:rPr lang="en-US" sz="2800">
                <a:latin typeface="Times New Roman"/>
                <a:cs typeface="Times New Roman"/>
              </a:rPr>
              <a:t> lain</a:t>
            </a:r>
          </a:p>
        </p:txBody>
      </p:sp>
    </p:spTree>
    <p:extLst>
      <p:ext uri="{BB962C8B-B14F-4D97-AF65-F5344CB8AC3E}">
        <p14:creationId xmlns:p14="http://schemas.microsoft.com/office/powerpoint/2010/main" val="35995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r>
              <a:rPr lang="en-US" sz="3200">
                <a:latin typeface="Times New Roman"/>
                <a:cs typeface="Times New Roman"/>
              </a:rPr>
              <a:t>Nilai 4 :</a:t>
            </a:r>
          </a:p>
          <a:p>
            <a:pPr marL="457200" lvl="1" indent="0">
              <a:buNone/>
            </a:pPr>
            <a:r>
              <a:rPr lang="en-US" sz="2800" err="1">
                <a:latin typeface="Times New Roman"/>
                <a:cs typeface="Times New Roman"/>
              </a:rPr>
              <a:t>Bedasarkan</a:t>
            </a:r>
            <a:r>
              <a:rPr lang="en-US" sz="2800">
                <a:latin typeface="Times New Roman"/>
                <a:cs typeface="Times New Roman"/>
              </a:rPr>
              <a:t> </a:t>
            </a:r>
            <a:r>
              <a:rPr lang="en-US" sz="2800" err="1">
                <a:latin typeface="Times New Roman"/>
                <a:cs typeface="Times New Roman"/>
              </a:rPr>
              <a:t>pada</a:t>
            </a:r>
            <a:r>
              <a:rPr lang="en-US" sz="2800">
                <a:latin typeface="Times New Roman"/>
                <a:cs typeface="Times New Roman"/>
              </a:rPr>
              <a:t> </a:t>
            </a:r>
            <a:r>
              <a:rPr lang="en-US" sz="2800" err="1">
                <a:latin typeface="Times New Roman"/>
                <a:cs typeface="Times New Roman"/>
              </a:rPr>
              <a:t>kerakyatan</a:t>
            </a:r>
          </a:p>
          <a:p>
            <a:pPr marL="457200" lvl="1" indent="0">
              <a:buNone/>
            </a:pPr>
            <a:endParaRPr lang="en-US" sz="2800">
              <a:latin typeface="Times New Roman"/>
              <a:cs typeface="Times New Roman"/>
            </a:endParaRPr>
          </a:p>
          <a:p>
            <a:pPr marL="457200" lvl="1" indent="0">
              <a:buNone/>
            </a:pPr>
            <a:r>
              <a:rPr lang="en-US" sz="2800" err="1">
                <a:latin typeface="Times New Roman"/>
                <a:cs typeface="Times New Roman"/>
              </a:rPr>
              <a:t>Berorientasikan</a:t>
            </a:r>
            <a:r>
              <a:rPr lang="en-US" sz="2800">
                <a:latin typeface="Times New Roman"/>
                <a:cs typeface="Times New Roman"/>
              </a:rPr>
              <a:t> </a:t>
            </a:r>
            <a:r>
              <a:rPr lang="en-US" sz="2800" err="1">
                <a:latin typeface="Times New Roman"/>
                <a:cs typeface="Times New Roman"/>
              </a:rPr>
              <a:t>pada</a:t>
            </a:r>
            <a:r>
              <a:rPr lang="en-US" sz="2800">
                <a:latin typeface="Times New Roman"/>
                <a:cs typeface="Times New Roman"/>
              </a:rPr>
              <a:t> </a:t>
            </a:r>
            <a:r>
              <a:rPr lang="en-US" sz="2800" err="1">
                <a:latin typeface="Times New Roman"/>
                <a:cs typeface="Times New Roman"/>
              </a:rPr>
              <a:t>tindakan</a:t>
            </a:r>
            <a:r>
              <a:rPr lang="en-US" sz="2800">
                <a:latin typeface="Times New Roman"/>
                <a:cs typeface="Times New Roman"/>
              </a:rPr>
              <a:t> </a:t>
            </a:r>
            <a:r>
              <a:rPr lang="en-US" sz="2800" err="1">
                <a:latin typeface="Times New Roman"/>
                <a:cs typeface="Times New Roman"/>
              </a:rPr>
              <a:t>kebijakan</a:t>
            </a:r>
            <a:r>
              <a:rPr lang="en-US" sz="2800">
                <a:latin typeface="Times New Roman"/>
                <a:cs typeface="Times New Roman"/>
              </a:rPr>
              <a:t> tertinggi</a:t>
            </a:r>
          </a:p>
        </p:txBody>
      </p:sp>
    </p:spTree>
    <p:extLst>
      <p:ext uri="{BB962C8B-B14F-4D97-AF65-F5344CB8AC3E}">
        <p14:creationId xmlns:p14="http://schemas.microsoft.com/office/powerpoint/2010/main" val="315759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r>
              <a:rPr lang="en-US" sz="3200">
                <a:latin typeface="Times New Roman"/>
                <a:cs typeface="Times New Roman"/>
              </a:rPr>
              <a:t>Nilai 5 :</a:t>
            </a:r>
          </a:p>
          <a:p>
            <a:pPr marL="457200" lvl="1" indent="0">
              <a:buNone/>
            </a:pPr>
            <a:r>
              <a:rPr lang="en-US" sz="2800" err="1">
                <a:latin typeface="Times New Roman"/>
                <a:cs typeface="Times New Roman"/>
              </a:rPr>
              <a:t>Berdasarkan</a:t>
            </a:r>
            <a:r>
              <a:rPr lang="en-US" sz="2800">
                <a:latin typeface="Times New Roman"/>
                <a:cs typeface="Times New Roman"/>
              </a:rPr>
              <a:t> </a:t>
            </a:r>
            <a:r>
              <a:rPr lang="en-US" sz="2800" err="1">
                <a:latin typeface="Times New Roman"/>
                <a:cs typeface="Times New Roman"/>
              </a:rPr>
              <a:t>pada</a:t>
            </a:r>
            <a:r>
              <a:rPr lang="en-US" sz="2800">
                <a:latin typeface="Times New Roman"/>
                <a:cs typeface="Times New Roman"/>
              </a:rPr>
              <a:t> </a:t>
            </a:r>
            <a:r>
              <a:rPr lang="en-US" sz="2800" err="1">
                <a:latin typeface="Times New Roman"/>
                <a:cs typeface="Times New Roman"/>
              </a:rPr>
              <a:t>keadilan</a:t>
            </a:r>
          </a:p>
          <a:p>
            <a:pPr marL="457200" lvl="1" indent="0">
              <a:buNone/>
            </a:pPr>
            <a:endParaRPr lang="en-US" sz="2800">
              <a:latin typeface="Times New Roman"/>
              <a:cs typeface="Times New Roman"/>
            </a:endParaRPr>
          </a:p>
          <a:p>
            <a:pPr marL="457200" lvl="1" indent="0">
              <a:buNone/>
            </a:pPr>
            <a:r>
              <a:rPr lang="en-US" sz="2800" err="1">
                <a:latin typeface="Times New Roman"/>
                <a:cs typeface="Times New Roman"/>
              </a:rPr>
              <a:t>Dikatakan</a:t>
            </a:r>
            <a:r>
              <a:rPr lang="en-US" sz="2800">
                <a:latin typeface="Times New Roman"/>
                <a:cs typeface="Times New Roman"/>
              </a:rPr>
              <a:t> </a:t>
            </a:r>
            <a:r>
              <a:rPr lang="en-US" sz="2800" err="1">
                <a:latin typeface="Times New Roman"/>
                <a:cs typeface="Times New Roman"/>
              </a:rPr>
              <a:t>benar</a:t>
            </a:r>
            <a:r>
              <a:rPr lang="en-US" sz="2800">
                <a:latin typeface="Times New Roman"/>
                <a:cs typeface="Times New Roman"/>
              </a:rPr>
              <a:t> </a:t>
            </a:r>
            <a:r>
              <a:rPr lang="en-US" sz="2800" err="1">
                <a:latin typeface="Times New Roman"/>
                <a:cs typeface="Times New Roman"/>
              </a:rPr>
              <a:t>bila</a:t>
            </a:r>
            <a:r>
              <a:rPr lang="en-US" sz="2800">
                <a:latin typeface="Times New Roman"/>
                <a:cs typeface="Times New Roman"/>
              </a:rPr>
              <a:t> </a:t>
            </a:r>
            <a:r>
              <a:rPr lang="en-US" sz="2800" err="1">
                <a:latin typeface="Times New Roman"/>
                <a:cs typeface="Times New Roman"/>
              </a:rPr>
              <a:t>sesuai</a:t>
            </a:r>
            <a:r>
              <a:rPr lang="en-US" sz="2800">
                <a:latin typeface="Times New Roman"/>
                <a:cs typeface="Times New Roman"/>
              </a:rPr>
              <a:t> </a:t>
            </a:r>
            <a:r>
              <a:rPr lang="en-US" sz="2800" err="1">
                <a:latin typeface="Times New Roman"/>
                <a:cs typeface="Times New Roman"/>
              </a:rPr>
              <a:t>dengan</a:t>
            </a:r>
            <a:r>
              <a:rPr lang="en-US" sz="2800">
                <a:latin typeface="Times New Roman"/>
                <a:cs typeface="Times New Roman"/>
              </a:rPr>
              <a:t> </a:t>
            </a:r>
            <a:r>
              <a:rPr lang="en-US" sz="2800" err="1">
                <a:latin typeface="Times New Roman"/>
                <a:cs typeface="Times New Roman"/>
              </a:rPr>
              <a:t>keadilan</a:t>
            </a:r>
            <a:r>
              <a:rPr lang="en-US" sz="2800">
                <a:latin typeface="Times New Roman"/>
                <a:cs typeface="Times New Roman"/>
              </a:rPr>
              <a:t> </a:t>
            </a:r>
            <a:r>
              <a:rPr lang="en-US" sz="2800" err="1">
                <a:latin typeface="Times New Roman"/>
                <a:cs typeface="Times New Roman"/>
              </a:rPr>
              <a:t>masyarakat</a:t>
            </a:r>
          </a:p>
        </p:txBody>
      </p:sp>
    </p:spTree>
    <p:extLst>
      <p:ext uri="{BB962C8B-B14F-4D97-AF65-F5344CB8AC3E}">
        <p14:creationId xmlns:p14="http://schemas.microsoft.com/office/powerpoint/2010/main" val="21981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smtClean="0"/>
              <a:t>Pancasil</a:t>
            </a:r>
            <a:r>
              <a:rPr lang="id-ID" sz="4800" dirty="0" smtClean="0"/>
              <a:t>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pPr marL="457200" lvl="1" indent="0">
              <a:buNone/>
            </a:pPr>
            <a:r>
              <a:rPr lang="en-US" sz="2800" err="1">
                <a:latin typeface="Times New Roman"/>
                <a:cs typeface="Times New Roman"/>
              </a:rPr>
              <a:t>Sebagai</a:t>
            </a:r>
            <a:r>
              <a:rPr lang="en-US" sz="2800">
                <a:latin typeface="Times New Roman"/>
                <a:cs typeface="Times New Roman"/>
              </a:rPr>
              <a:t> </a:t>
            </a:r>
            <a:r>
              <a:rPr lang="en-US" sz="2800" err="1">
                <a:latin typeface="Times New Roman"/>
                <a:cs typeface="Times New Roman"/>
              </a:rPr>
              <a:t>solusi</a:t>
            </a:r>
            <a:r>
              <a:rPr lang="en-US" sz="2800">
                <a:latin typeface="Times New Roman"/>
                <a:cs typeface="Times New Roman"/>
              </a:rPr>
              <a:t> </a:t>
            </a:r>
            <a:r>
              <a:rPr lang="en-US" sz="2800" err="1">
                <a:latin typeface="Times New Roman"/>
                <a:cs typeface="Times New Roman"/>
              </a:rPr>
              <a:t>persoalan</a:t>
            </a:r>
            <a:r>
              <a:rPr lang="en-US" sz="2800">
                <a:latin typeface="Times New Roman"/>
                <a:cs typeface="Times New Roman"/>
              </a:rPr>
              <a:t> </a:t>
            </a:r>
            <a:r>
              <a:rPr lang="en-US" sz="2800" err="1">
                <a:latin typeface="Times New Roman"/>
                <a:cs typeface="Times New Roman"/>
              </a:rPr>
              <a:t>bangsa</a:t>
            </a:r>
          </a:p>
          <a:p>
            <a:pPr marL="457200" lvl="1" indent="0">
              <a:buNone/>
            </a:pPr>
            <a:endParaRPr lang="en-US" sz="2800">
              <a:latin typeface="Times New Roman"/>
              <a:cs typeface="Times New Roman"/>
            </a:endParaRPr>
          </a:p>
          <a:p>
            <a:pPr marL="457200" lvl="1" indent="0">
              <a:buNone/>
            </a:pPr>
            <a:r>
              <a:rPr lang="en-US" sz="2800" err="1">
                <a:latin typeface="Times New Roman"/>
                <a:cs typeface="Times New Roman"/>
              </a:rPr>
              <a:t>Moralitas</a:t>
            </a:r>
            <a:r>
              <a:rPr lang="en-US" sz="2800">
                <a:latin typeface="Times New Roman"/>
                <a:cs typeface="Times New Roman"/>
              </a:rPr>
              <a:t> </a:t>
            </a:r>
            <a:r>
              <a:rPr lang="en-US" sz="2800" err="1">
                <a:latin typeface="Times New Roman"/>
                <a:cs typeface="Times New Roman"/>
              </a:rPr>
              <a:t>memegang</a:t>
            </a:r>
            <a:r>
              <a:rPr lang="en-US" sz="2800">
                <a:latin typeface="Times New Roman"/>
                <a:cs typeface="Times New Roman"/>
              </a:rPr>
              <a:t> </a:t>
            </a:r>
            <a:r>
              <a:rPr lang="en-US" sz="2800" err="1">
                <a:latin typeface="Times New Roman"/>
                <a:cs typeface="Times New Roman"/>
              </a:rPr>
              <a:t>kunci</a:t>
            </a:r>
            <a:r>
              <a:rPr lang="en-US" sz="2800">
                <a:latin typeface="Times New Roman"/>
                <a:cs typeface="Times New Roman"/>
              </a:rPr>
              <a:t> </a:t>
            </a:r>
            <a:r>
              <a:rPr lang="en-US" sz="2800" err="1">
                <a:latin typeface="Times New Roman"/>
                <a:cs typeface="Times New Roman"/>
              </a:rPr>
              <a:t>dalam</a:t>
            </a:r>
            <a:r>
              <a:rPr lang="en-US" sz="2800">
                <a:latin typeface="Times New Roman"/>
                <a:cs typeface="Times New Roman"/>
              </a:rPr>
              <a:t> </a:t>
            </a:r>
            <a:r>
              <a:rPr lang="en-US" sz="2800" err="1">
                <a:latin typeface="Times New Roman"/>
                <a:cs typeface="Times New Roman"/>
              </a:rPr>
              <a:t>masalah</a:t>
            </a:r>
            <a:r>
              <a:rPr lang="en-US" sz="2800">
                <a:latin typeface="Times New Roman"/>
                <a:cs typeface="Times New Roman"/>
              </a:rPr>
              <a:t> </a:t>
            </a:r>
            <a:r>
              <a:rPr lang="en-US" sz="2800" err="1">
                <a:latin typeface="Times New Roman"/>
                <a:cs typeface="Times New Roman"/>
              </a:rPr>
              <a:t>bangsa</a:t>
            </a:r>
          </a:p>
          <a:p>
            <a:pPr marL="457200" lvl="1" indent="0">
              <a:buNone/>
            </a:pPr>
            <a:endParaRPr lang="en-US" sz="2800">
              <a:latin typeface="Times New Roman"/>
              <a:cs typeface="Times New Roman"/>
            </a:endParaRPr>
          </a:p>
          <a:p>
            <a:pPr marL="457200" lvl="1" indent="0">
              <a:buNone/>
            </a:pPr>
            <a:r>
              <a:rPr lang="en-US" sz="2800">
                <a:latin typeface="Times New Roman"/>
                <a:cs typeface="Times New Roman"/>
              </a:rPr>
              <a:t>Antara </a:t>
            </a:r>
            <a:r>
              <a:rPr lang="en-US" sz="2800" err="1">
                <a:latin typeface="Times New Roman"/>
                <a:cs typeface="Times New Roman"/>
              </a:rPr>
              <a:t>individu</a:t>
            </a:r>
            <a:r>
              <a:rPr lang="en-US" sz="2800">
                <a:latin typeface="Times New Roman"/>
                <a:cs typeface="Times New Roman"/>
              </a:rPr>
              <a:t> </a:t>
            </a:r>
            <a:r>
              <a:rPr lang="en-US" sz="2800" err="1">
                <a:latin typeface="Times New Roman"/>
                <a:cs typeface="Times New Roman"/>
              </a:rPr>
              <a:t>dan</a:t>
            </a:r>
            <a:r>
              <a:rPr lang="en-US" sz="2800">
                <a:latin typeface="Times New Roman"/>
                <a:cs typeface="Times New Roman"/>
              </a:rPr>
              <a:t> </a:t>
            </a:r>
            <a:r>
              <a:rPr lang="en-US" sz="2800" err="1">
                <a:latin typeface="Times New Roman"/>
                <a:cs typeface="Times New Roman"/>
              </a:rPr>
              <a:t>kelompok</a:t>
            </a:r>
            <a:r>
              <a:rPr lang="en-US" sz="2800">
                <a:latin typeface="Times New Roman"/>
                <a:cs typeface="Times New Roman"/>
              </a:rPr>
              <a:t> </a:t>
            </a:r>
            <a:r>
              <a:rPr lang="en-US" sz="2800" err="1">
                <a:latin typeface="Times New Roman"/>
                <a:cs typeface="Times New Roman"/>
              </a:rPr>
              <a:t>sangat</a:t>
            </a:r>
            <a:r>
              <a:rPr lang="en-US" sz="2800">
                <a:latin typeface="Times New Roman"/>
                <a:cs typeface="Times New Roman"/>
              </a:rPr>
              <a:t> </a:t>
            </a:r>
            <a:r>
              <a:rPr lang="en-US" sz="2800" err="1">
                <a:latin typeface="Times New Roman"/>
                <a:cs typeface="Times New Roman"/>
              </a:rPr>
              <a:t>erat</a:t>
            </a:r>
            <a:r>
              <a:rPr lang="en-US" sz="2800">
                <a:latin typeface="Times New Roman"/>
                <a:cs typeface="Times New Roman"/>
              </a:rPr>
              <a:t> </a:t>
            </a:r>
            <a:r>
              <a:rPr lang="en-US" sz="2800" err="1">
                <a:latin typeface="Times New Roman"/>
                <a:cs typeface="Times New Roman"/>
              </a:rPr>
              <a:t>berhubungan</a:t>
            </a:r>
          </a:p>
        </p:txBody>
      </p:sp>
    </p:spTree>
    <p:extLst>
      <p:ext uri="{BB962C8B-B14F-4D97-AF65-F5344CB8AC3E}">
        <p14:creationId xmlns:p14="http://schemas.microsoft.com/office/powerpoint/2010/main" val="275389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C39621-4867-4A42-ADD3-F8254CA20C48}"/>
              </a:ext>
            </a:extLst>
          </p:cNvPr>
          <p:cNvSpPr>
            <a:spLocks noGrp="1"/>
          </p:cNvSpPr>
          <p:nvPr>
            <p:ph type="title"/>
          </p:nvPr>
        </p:nvSpPr>
        <p:spPr>
          <a:xfrm>
            <a:off x="825500" y="1092201"/>
            <a:ext cx="7573848" cy="3729096"/>
          </a:xfrm>
        </p:spPr>
        <p:txBody>
          <a:bodyPr anchor="ctr">
            <a:normAutofit/>
          </a:bodyPr>
          <a:lstStyle/>
          <a:p>
            <a:r>
              <a:rPr lang="en-US" sz="4800" dirty="0" err="1">
                <a:ln w="3175" cmpd="sng">
                  <a:solidFill>
                    <a:schemeClr val="bg1"/>
                  </a:solidFill>
                </a:ln>
                <a:latin typeface="+mn-lt"/>
              </a:rPr>
              <a:t>Pancasila</a:t>
            </a:r>
            <a:r>
              <a:rPr lang="en-US" sz="4800" dirty="0">
                <a:ln w="3175" cmpd="sng">
                  <a:solidFill>
                    <a:schemeClr val="bg1"/>
                  </a:solidFill>
                </a:ln>
                <a:latin typeface="+mn-lt"/>
              </a:rPr>
              <a:t> </a:t>
            </a:r>
            <a:r>
              <a:rPr lang="en-US" sz="4800" dirty="0" err="1">
                <a:ln w="3175" cmpd="sng">
                  <a:solidFill>
                    <a:schemeClr val="bg1"/>
                  </a:solidFill>
                </a:ln>
                <a:latin typeface="+mn-lt"/>
              </a:rPr>
              <a:t>sebagai</a:t>
            </a:r>
            <a:r>
              <a:rPr lang="en-US" sz="4800" dirty="0">
                <a:ln w="3175" cmpd="sng">
                  <a:solidFill>
                    <a:schemeClr val="bg1"/>
                  </a:solidFill>
                </a:ln>
                <a:latin typeface="+mn-lt"/>
              </a:rPr>
              <a:t> </a:t>
            </a:r>
            <a:r>
              <a:rPr lang="en-US" sz="4800" dirty="0" err="1">
                <a:ln w="3175" cmpd="sng">
                  <a:solidFill>
                    <a:schemeClr val="bg1"/>
                  </a:solidFill>
                </a:ln>
                <a:latin typeface="+mn-lt"/>
              </a:rPr>
              <a:t>Dasar</a:t>
            </a:r>
            <a:r>
              <a:rPr lang="en-US" sz="4800" dirty="0">
                <a:ln w="3175" cmpd="sng">
                  <a:solidFill>
                    <a:schemeClr val="bg1"/>
                  </a:solidFill>
                </a:ln>
                <a:latin typeface="+mn-lt"/>
              </a:rPr>
              <a:t> </a:t>
            </a:r>
            <a:r>
              <a:rPr lang="en-US" sz="4800" dirty="0" err="1">
                <a:ln w="3175" cmpd="sng">
                  <a:solidFill>
                    <a:schemeClr val="bg1"/>
                  </a:solidFill>
                </a:ln>
                <a:latin typeface="+mn-lt"/>
              </a:rPr>
              <a:t>Nilai</a:t>
            </a:r>
            <a:r>
              <a:rPr lang="en-US" sz="4800" dirty="0">
                <a:ln w="3175" cmpd="sng">
                  <a:solidFill>
                    <a:schemeClr val="bg1"/>
                  </a:solidFill>
                </a:ln>
                <a:latin typeface="+mn-lt"/>
              </a:rPr>
              <a:t> </a:t>
            </a:r>
            <a:r>
              <a:rPr lang="en-US" sz="4800" dirty="0" err="1">
                <a:ln w="3175" cmpd="sng">
                  <a:solidFill>
                    <a:schemeClr val="bg1"/>
                  </a:solidFill>
                </a:ln>
                <a:latin typeface="+mn-lt"/>
              </a:rPr>
              <a:t>dalam</a:t>
            </a:r>
            <a:r>
              <a:rPr lang="en-US" sz="4800" dirty="0">
                <a:ln w="3175" cmpd="sng">
                  <a:solidFill>
                    <a:schemeClr val="bg1"/>
                  </a:solidFill>
                </a:ln>
                <a:latin typeface="+mn-lt"/>
              </a:rPr>
              <a:t> </a:t>
            </a:r>
            <a:r>
              <a:rPr lang="en-US" sz="4800" dirty="0" err="1">
                <a:ln w="3175" cmpd="sng">
                  <a:solidFill>
                    <a:schemeClr val="bg1"/>
                  </a:solidFill>
                </a:ln>
                <a:latin typeface="+mn-lt"/>
              </a:rPr>
              <a:t>Strategi</a:t>
            </a:r>
            <a:r>
              <a:rPr lang="en-US" sz="4800" dirty="0">
                <a:ln w="3175" cmpd="sng">
                  <a:solidFill>
                    <a:schemeClr val="bg1"/>
                  </a:solidFill>
                </a:ln>
                <a:latin typeface="+mn-lt"/>
              </a:rPr>
              <a:t> </a:t>
            </a:r>
            <a:r>
              <a:rPr lang="en-US" sz="4800" dirty="0" err="1">
                <a:ln w="3175" cmpd="sng">
                  <a:solidFill>
                    <a:schemeClr val="bg1"/>
                  </a:solidFill>
                </a:ln>
                <a:latin typeface="+mn-lt"/>
              </a:rPr>
              <a:t>Perkembangan</a:t>
            </a:r>
            <a:r>
              <a:rPr lang="en-US" sz="4800" dirty="0">
                <a:ln w="3175" cmpd="sng">
                  <a:solidFill>
                    <a:schemeClr val="bg1"/>
                  </a:solidFill>
                </a:ln>
                <a:latin typeface="+mn-lt"/>
              </a:rPr>
              <a:t> IPTEK</a:t>
            </a:r>
          </a:p>
        </p:txBody>
      </p:sp>
      <p:pic>
        <p:nvPicPr>
          <p:cNvPr id="4" name="Picture 4">
            <a:extLst>
              <a:ext uri="{FF2B5EF4-FFF2-40B4-BE49-F238E27FC236}">
                <a16:creationId xmlns="" xmlns:a16="http://schemas.microsoft.com/office/drawing/2014/main" id="{6F2E74DF-9777-7F43-941B-E5BB8D629869}"/>
              </a:ext>
            </a:extLst>
          </p:cNvPr>
          <p:cNvPicPr>
            <a:picLocks noChangeAspect="1"/>
          </p:cNvPicPr>
          <p:nvPr/>
        </p:nvPicPr>
        <p:blipFill>
          <a:blip r:embed="rId2"/>
          <a:stretch>
            <a:fillRect/>
          </a:stretch>
        </p:blipFill>
        <p:spPr>
          <a:xfrm>
            <a:off x="8399348" y="1448909"/>
            <a:ext cx="2652493" cy="2652493"/>
          </a:xfrm>
          <a:prstGeom prst="rect">
            <a:avLst/>
          </a:prstGeom>
        </p:spPr>
      </p:pic>
    </p:spTree>
    <p:extLst>
      <p:ext uri="{BB962C8B-B14F-4D97-AF65-F5344CB8AC3E}">
        <p14:creationId xmlns:p14="http://schemas.microsoft.com/office/powerpoint/2010/main" val="313677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A03C9-7376-4742-8C5E-AD51CB8E4103}"/>
              </a:ext>
            </a:extLst>
          </p:cNvPr>
          <p:cNvSpPr>
            <a:spLocks noGrp="1"/>
          </p:cNvSpPr>
          <p:nvPr>
            <p:ph type="title"/>
          </p:nvPr>
        </p:nvSpPr>
        <p:spPr/>
        <p:txBody>
          <a:bodyPr/>
          <a:lstStyle/>
          <a:p>
            <a:pPr algn="ctr"/>
            <a:r>
              <a:rPr lang="en-US"/>
              <a:t>Sila pertama</a:t>
            </a:r>
          </a:p>
        </p:txBody>
      </p:sp>
      <p:sp>
        <p:nvSpPr>
          <p:cNvPr id="3" name="Text Placeholder 2">
            <a:extLst>
              <a:ext uri="{FF2B5EF4-FFF2-40B4-BE49-F238E27FC236}">
                <a16:creationId xmlns="" xmlns:a16="http://schemas.microsoft.com/office/drawing/2014/main" id="{61F5E617-5863-3842-801A-03B9B868219C}"/>
              </a:ext>
            </a:extLst>
          </p:cNvPr>
          <p:cNvSpPr>
            <a:spLocks noGrp="1"/>
          </p:cNvSpPr>
          <p:nvPr>
            <p:ph idx="1"/>
          </p:nvPr>
        </p:nvSpPr>
        <p:spPr/>
        <p:txBody>
          <a:bodyPr anchor="t">
            <a:normAutofit/>
          </a:bodyPr>
          <a:lstStyle/>
          <a:p>
            <a:pPr marL="0" indent="0" algn="ctr">
              <a:buNone/>
            </a:pPr>
            <a:r>
              <a:rPr lang="en-US" sz="3500" dirty="0" err="1"/>
              <a:t>Melengkapi</a:t>
            </a:r>
            <a:r>
              <a:rPr lang="en-US" sz="3500" dirty="0"/>
              <a:t> </a:t>
            </a:r>
            <a:r>
              <a:rPr lang="en-US" sz="3500" dirty="0" err="1"/>
              <a:t>ilmu</a:t>
            </a:r>
            <a:r>
              <a:rPr lang="en-US" sz="3500" dirty="0"/>
              <a:t> </a:t>
            </a:r>
            <a:r>
              <a:rPr lang="en-US" sz="3500" dirty="0" err="1"/>
              <a:t>pengetahuan</a:t>
            </a:r>
            <a:r>
              <a:rPr lang="en-US" sz="3500" dirty="0"/>
              <a:t> </a:t>
            </a:r>
            <a:r>
              <a:rPr lang="en-US" sz="3500" dirty="0" err="1"/>
              <a:t>menciptakan</a:t>
            </a:r>
            <a:r>
              <a:rPr lang="en-US" sz="3500" dirty="0"/>
              <a:t> </a:t>
            </a:r>
            <a:r>
              <a:rPr lang="en-US" sz="3500" dirty="0" err="1"/>
              <a:t>perimbangan</a:t>
            </a:r>
            <a:r>
              <a:rPr lang="en-US" sz="3500" dirty="0"/>
              <a:t> </a:t>
            </a:r>
            <a:r>
              <a:rPr lang="en-US" sz="3500" dirty="0" err="1"/>
              <a:t>antara</a:t>
            </a:r>
            <a:r>
              <a:rPr lang="en-US" sz="3500" dirty="0"/>
              <a:t> yang </a:t>
            </a:r>
            <a:r>
              <a:rPr lang="en-US" sz="3500" dirty="0" err="1"/>
              <a:t>rasional</a:t>
            </a:r>
            <a:r>
              <a:rPr lang="en-US" sz="3500" dirty="0"/>
              <a:t> </a:t>
            </a:r>
            <a:r>
              <a:rPr lang="en-US" sz="3500" dirty="0" err="1"/>
              <a:t>dan</a:t>
            </a:r>
            <a:r>
              <a:rPr lang="en-US" sz="3500" dirty="0"/>
              <a:t> </a:t>
            </a:r>
            <a:r>
              <a:rPr lang="en-US" sz="3500" dirty="0" err="1"/>
              <a:t>irasional</a:t>
            </a:r>
            <a:r>
              <a:rPr lang="en-US" sz="3500" dirty="0"/>
              <a:t>, </a:t>
            </a:r>
            <a:r>
              <a:rPr lang="en-US" sz="3500" dirty="0" err="1"/>
              <a:t>antara</a:t>
            </a:r>
            <a:r>
              <a:rPr lang="en-US" sz="3500" dirty="0"/>
              <a:t> rasa </a:t>
            </a:r>
            <a:r>
              <a:rPr lang="en-US" sz="3500" dirty="0" err="1"/>
              <a:t>dan</a:t>
            </a:r>
            <a:r>
              <a:rPr lang="en-US" sz="3500" dirty="0"/>
              <a:t> </a:t>
            </a:r>
            <a:r>
              <a:rPr lang="en-US" sz="3500" dirty="0" err="1"/>
              <a:t>akal</a:t>
            </a:r>
            <a:r>
              <a:rPr lang="en-US" sz="3500" dirty="0"/>
              <a:t>. </a:t>
            </a:r>
            <a:r>
              <a:rPr lang="en-US" sz="3500" dirty="0" err="1"/>
              <a:t>Sila</a:t>
            </a:r>
            <a:r>
              <a:rPr lang="en-US" sz="3500" dirty="0"/>
              <a:t> </a:t>
            </a:r>
            <a:r>
              <a:rPr lang="en-US" sz="3500" dirty="0" err="1"/>
              <a:t>ini</a:t>
            </a:r>
            <a:r>
              <a:rPr lang="en-US" sz="3500" dirty="0"/>
              <a:t> </a:t>
            </a:r>
            <a:r>
              <a:rPr lang="en-US" sz="3500" dirty="0" err="1"/>
              <a:t>menempatkan</a:t>
            </a:r>
            <a:r>
              <a:rPr lang="en-US" sz="3500" dirty="0"/>
              <a:t> </a:t>
            </a:r>
            <a:r>
              <a:rPr lang="en-US" sz="3500" dirty="0" err="1"/>
              <a:t>manusia</a:t>
            </a:r>
            <a:r>
              <a:rPr lang="en-US" sz="3500" dirty="0"/>
              <a:t> </a:t>
            </a:r>
            <a:r>
              <a:rPr lang="en-US" sz="3500" dirty="0" err="1"/>
              <a:t>dalam</a:t>
            </a:r>
            <a:r>
              <a:rPr lang="en-US" sz="3500" dirty="0"/>
              <a:t> </a:t>
            </a:r>
            <a:r>
              <a:rPr lang="en-US" sz="3500" dirty="0" err="1"/>
              <a:t>alam</a:t>
            </a:r>
            <a:r>
              <a:rPr lang="en-US" sz="3500" dirty="0"/>
              <a:t> </a:t>
            </a:r>
            <a:r>
              <a:rPr lang="en-US" sz="3500" dirty="0" err="1"/>
              <a:t>sebagai</a:t>
            </a:r>
            <a:r>
              <a:rPr lang="en-US" sz="3500" dirty="0"/>
              <a:t> </a:t>
            </a:r>
            <a:r>
              <a:rPr lang="en-US" sz="3500" dirty="0" err="1"/>
              <a:t>bagiannya</a:t>
            </a:r>
            <a:r>
              <a:rPr lang="en-US" sz="3500" dirty="0"/>
              <a:t> </a:t>
            </a:r>
            <a:r>
              <a:rPr lang="en-US" sz="3500" dirty="0" err="1"/>
              <a:t>dan</a:t>
            </a:r>
            <a:r>
              <a:rPr lang="en-US" sz="3500" dirty="0"/>
              <a:t> </a:t>
            </a:r>
            <a:r>
              <a:rPr lang="en-US" sz="3500" dirty="0" err="1"/>
              <a:t>bukan</a:t>
            </a:r>
            <a:r>
              <a:rPr lang="en-US" sz="3500" dirty="0"/>
              <a:t> </a:t>
            </a:r>
            <a:r>
              <a:rPr lang="en-US" sz="3500" dirty="0" err="1"/>
              <a:t>pusatnya</a:t>
            </a:r>
            <a:r>
              <a:rPr lang="en-US" dirty="0"/>
              <a:t>.</a:t>
            </a:r>
          </a:p>
        </p:txBody>
      </p:sp>
      <p:pic>
        <p:nvPicPr>
          <p:cNvPr id="4" name="Picture 4">
            <a:extLst>
              <a:ext uri="{FF2B5EF4-FFF2-40B4-BE49-F238E27FC236}">
                <a16:creationId xmlns="" xmlns:a16="http://schemas.microsoft.com/office/drawing/2014/main" id="{382DAF9E-78F0-0E4B-AA2B-9DC97CE92711}"/>
              </a:ext>
            </a:extLst>
          </p:cNvPr>
          <p:cNvPicPr>
            <a:picLocks noChangeAspect="1"/>
          </p:cNvPicPr>
          <p:nvPr/>
        </p:nvPicPr>
        <p:blipFill>
          <a:blip r:embed="rId2"/>
          <a:stretch>
            <a:fillRect/>
          </a:stretch>
        </p:blipFill>
        <p:spPr>
          <a:xfrm>
            <a:off x="8717526" y="4914899"/>
            <a:ext cx="3230577" cy="1817199"/>
          </a:xfrm>
          <a:prstGeom prst="rect">
            <a:avLst/>
          </a:prstGeom>
        </p:spPr>
      </p:pic>
    </p:spTree>
    <p:extLst>
      <p:ext uri="{BB962C8B-B14F-4D97-AF65-F5344CB8AC3E}">
        <p14:creationId xmlns:p14="http://schemas.microsoft.com/office/powerpoint/2010/main" val="2212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9BDA0-BC70-F440-92C3-1512C7B9F077}"/>
              </a:ext>
            </a:extLst>
          </p:cNvPr>
          <p:cNvSpPr>
            <a:spLocks noGrp="1"/>
          </p:cNvSpPr>
          <p:nvPr>
            <p:ph type="title"/>
          </p:nvPr>
        </p:nvSpPr>
        <p:spPr/>
        <p:txBody>
          <a:bodyPr/>
          <a:lstStyle/>
          <a:p>
            <a:pPr algn="ctr"/>
            <a:r>
              <a:rPr lang="en-US"/>
              <a:t>Sila kedua</a:t>
            </a:r>
          </a:p>
        </p:txBody>
      </p:sp>
      <p:sp>
        <p:nvSpPr>
          <p:cNvPr id="3" name="Content Placeholder 2">
            <a:extLst>
              <a:ext uri="{FF2B5EF4-FFF2-40B4-BE49-F238E27FC236}">
                <a16:creationId xmlns="" xmlns:a16="http://schemas.microsoft.com/office/drawing/2014/main" id="{EDABD2AA-A3C1-6D4E-9D52-5B14B40F4514}"/>
              </a:ext>
            </a:extLst>
          </p:cNvPr>
          <p:cNvSpPr>
            <a:spLocks noGrp="1"/>
          </p:cNvSpPr>
          <p:nvPr>
            <p:ph idx="1"/>
          </p:nvPr>
        </p:nvSpPr>
        <p:spPr>
          <a:xfrm>
            <a:off x="1069848" y="2121408"/>
            <a:ext cx="10058400" cy="4050792"/>
          </a:xfrm>
        </p:spPr>
        <p:txBody>
          <a:bodyPr vert="horz" lIns="91440" tIns="45720" rIns="91440" bIns="45720" rtlCol="0" anchor="t">
            <a:normAutofit/>
          </a:bodyPr>
          <a:lstStyle/>
          <a:p>
            <a:pPr marL="0" indent="0" algn="ctr">
              <a:buNone/>
            </a:pPr>
            <a:r>
              <a:rPr lang="en-US" sz="3500"/>
              <a:t>Memberi arah dan mengendalikan ilmu pengetahuan. Ilmu dikembalikan pada fungsinya semula, yaitu untuk kemanusiaan, tidak hanya untuk kelompok atau lapisan tertentu saja.</a:t>
            </a:r>
          </a:p>
        </p:txBody>
      </p:sp>
      <p:pic>
        <p:nvPicPr>
          <p:cNvPr id="4" name="Picture 4">
            <a:extLst>
              <a:ext uri="{FF2B5EF4-FFF2-40B4-BE49-F238E27FC236}">
                <a16:creationId xmlns="" xmlns:a16="http://schemas.microsoft.com/office/drawing/2014/main" id="{3D9CE55C-1194-0941-A908-CA573A1D6A4F}"/>
              </a:ext>
            </a:extLst>
          </p:cNvPr>
          <p:cNvPicPr>
            <a:picLocks noChangeAspect="1"/>
          </p:cNvPicPr>
          <p:nvPr/>
        </p:nvPicPr>
        <p:blipFill>
          <a:blip r:embed="rId2"/>
          <a:stretch>
            <a:fillRect/>
          </a:stretch>
        </p:blipFill>
        <p:spPr>
          <a:xfrm>
            <a:off x="684212" y="4546600"/>
            <a:ext cx="2040250" cy="2040250"/>
          </a:xfrm>
          <a:prstGeom prst="rect">
            <a:avLst/>
          </a:prstGeom>
        </p:spPr>
      </p:pic>
    </p:spTree>
    <p:extLst>
      <p:ext uri="{BB962C8B-B14F-4D97-AF65-F5344CB8AC3E}">
        <p14:creationId xmlns:p14="http://schemas.microsoft.com/office/powerpoint/2010/main" val="78404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D6C94E-60B7-3C46-91BB-FC6F6E4C645C}"/>
              </a:ext>
            </a:extLst>
          </p:cNvPr>
          <p:cNvSpPr>
            <a:spLocks noGrp="1"/>
          </p:cNvSpPr>
          <p:nvPr>
            <p:ph type="title"/>
          </p:nvPr>
        </p:nvSpPr>
        <p:spPr/>
        <p:txBody>
          <a:bodyPr/>
          <a:lstStyle/>
          <a:p>
            <a:pPr algn="ctr"/>
            <a:r>
              <a:rPr lang="en-US"/>
              <a:t>Sila keTiga</a:t>
            </a:r>
          </a:p>
        </p:txBody>
      </p:sp>
      <p:sp>
        <p:nvSpPr>
          <p:cNvPr id="3" name="Content Placeholder 2">
            <a:extLst>
              <a:ext uri="{FF2B5EF4-FFF2-40B4-BE49-F238E27FC236}">
                <a16:creationId xmlns="" xmlns:a16="http://schemas.microsoft.com/office/drawing/2014/main" id="{7B43BC81-543E-4043-8F81-E1CC76BEB11A}"/>
              </a:ext>
            </a:extLst>
          </p:cNvPr>
          <p:cNvSpPr>
            <a:spLocks noGrp="1"/>
          </p:cNvSpPr>
          <p:nvPr>
            <p:ph idx="1"/>
          </p:nvPr>
        </p:nvSpPr>
        <p:spPr/>
        <p:txBody>
          <a:bodyPr vert="horz" lIns="91440" tIns="45720" rIns="91440" bIns="45720" rtlCol="0" anchor="t">
            <a:normAutofit fontScale="92500"/>
          </a:bodyPr>
          <a:lstStyle/>
          <a:p>
            <a:pPr marL="0" indent="0" algn="ctr">
              <a:buNone/>
            </a:pPr>
            <a:r>
              <a:rPr lang="en-US" sz="3500" dirty="0" err="1"/>
              <a:t>Mengkomplementasikan</a:t>
            </a:r>
            <a:r>
              <a:rPr lang="en-US" sz="3500" dirty="0"/>
              <a:t> </a:t>
            </a:r>
            <a:r>
              <a:rPr lang="en-US" sz="3500" dirty="0" err="1"/>
              <a:t>universalisme</a:t>
            </a:r>
            <a:r>
              <a:rPr lang="en-US" sz="3500" dirty="0"/>
              <a:t> </a:t>
            </a:r>
            <a:r>
              <a:rPr lang="en-US" sz="3500" dirty="0" err="1"/>
              <a:t>dalam</a:t>
            </a:r>
            <a:r>
              <a:rPr lang="en-US" sz="3500" dirty="0"/>
              <a:t> </a:t>
            </a:r>
            <a:r>
              <a:rPr lang="en-US" sz="3500" dirty="0" err="1"/>
              <a:t>sila-sila</a:t>
            </a:r>
            <a:r>
              <a:rPr lang="en-US" sz="3500" dirty="0"/>
              <a:t> yang </a:t>
            </a:r>
            <a:r>
              <a:rPr lang="en-US" sz="3500" dirty="0" err="1" smtClean="0"/>
              <a:t>lai</a:t>
            </a:r>
            <a:r>
              <a:rPr lang="id-ID" sz="3500" dirty="0" smtClean="0"/>
              <a:t>n</a:t>
            </a:r>
            <a:r>
              <a:rPr lang="en-US" sz="3500" dirty="0" smtClean="0"/>
              <a:t>, </a:t>
            </a:r>
            <a:r>
              <a:rPr lang="en-US" sz="3500" dirty="0" err="1"/>
              <a:t>sehingga</a:t>
            </a:r>
            <a:r>
              <a:rPr lang="en-US" sz="3500" dirty="0"/>
              <a:t> </a:t>
            </a:r>
            <a:r>
              <a:rPr lang="en-US" sz="3500" dirty="0" err="1"/>
              <a:t>seuprasistem</a:t>
            </a:r>
            <a:r>
              <a:rPr lang="en-US" sz="3500" dirty="0"/>
              <a:t> </a:t>
            </a:r>
            <a:r>
              <a:rPr lang="en-US" sz="3500" dirty="0" err="1"/>
              <a:t>tidak</a:t>
            </a:r>
            <a:r>
              <a:rPr lang="en-US" sz="3500" dirty="0"/>
              <a:t> </a:t>
            </a:r>
            <a:r>
              <a:rPr lang="en-US" sz="3500" dirty="0" err="1"/>
              <a:t>mengabaikan</a:t>
            </a:r>
            <a:r>
              <a:rPr lang="en-US" sz="3500" dirty="0"/>
              <a:t> </a:t>
            </a:r>
            <a:r>
              <a:rPr lang="en-US" sz="3500" dirty="0" err="1"/>
              <a:t>sistem</a:t>
            </a:r>
            <a:r>
              <a:rPr lang="en-US" sz="3500" dirty="0"/>
              <a:t> </a:t>
            </a:r>
            <a:r>
              <a:rPr lang="en-US" sz="3500" dirty="0" err="1"/>
              <a:t>dan</a:t>
            </a:r>
            <a:r>
              <a:rPr lang="en-US" sz="3500" dirty="0"/>
              <a:t> sub-</a:t>
            </a:r>
            <a:r>
              <a:rPr lang="en-US" sz="3500" dirty="0" err="1"/>
              <a:t>sistem</a:t>
            </a:r>
            <a:r>
              <a:rPr lang="en-US" sz="3500" dirty="0"/>
              <a:t>. </a:t>
            </a:r>
            <a:r>
              <a:rPr lang="en-US" sz="3500" dirty="0" err="1"/>
              <a:t>Solidaritas</a:t>
            </a:r>
            <a:r>
              <a:rPr lang="en-US" sz="3500" dirty="0"/>
              <a:t> </a:t>
            </a:r>
            <a:r>
              <a:rPr lang="en-US" sz="3500" dirty="0" err="1"/>
              <a:t>dalam</a:t>
            </a:r>
            <a:r>
              <a:rPr lang="en-US" sz="3500" dirty="0"/>
              <a:t> sub-</a:t>
            </a:r>
            <a:r>
              <a:rPr lang="en-US" sz="3500" dirty="0" err="1"/>
              <a:t>sistem</a:t>
            </a:r>
            <a:r>
              <a:rPr lang="en-US" sz="3500" dirty="0"/>
              <a:t> </a:t>
            </a:r>
            <a:r>
              <a:rPr lang="en-US" sz="3500" dirty="0" err="1"/>
              <a:t>sangat</a:t>
            </a:r>
            <a:r>
              <a:rPr lang="en-US" sz="3500" dirty="0"/>
              <a:t> </a:t>
            </a:r>
            <a:r>
              <a:rPr lang="en-US" sz="3500" dirty="0" err="1"/>
              <a:t>penting</a:t>
            </a:r>
            <a:r>
              <a:rPr lang="en-US" sz="3500" dirty="0"/>
              <a:t> </a:t>
            </a:r>
            <a:r>
              <a:rPr lang="en-US" sz="3500" dirty="0" err="1"/>
              <a:t>untuk</a:t>
            </a:r>
            <a:r>
              <a:rPr lang="en-US" sz="3500" dirty="0"/>
              <a:t> </a:t>
            </a:r>
            <a:r>
              <a:rPr lang="en-US" sz="3500" dirty="0" err="1"/>
              <a:t>kelangsungan</a:t>
            </a:r>
            <a:r>
              <a:rPr lang="en-US" sz="3500" dirty="0"/>
              <a:t> </a:t>
            </a:r>
            <a:r>
              <a:rPr lang="en-US" sz="3500" dirty="0" err="1"/>
              <a:t>keseluruhan</a:t>
            </a:r>
            <a:r>
              <a:rPr lang="en-US" sz="3500" dirty="0"/>
              <a:t> </a:t>
            </a:r>
            <a:r>
              <a:rPr lang="en-US" sz="3500" dirty="0" err="1"/>
              <a:t>individualitas</a:t>
            </a:r>
            <a:r>
              <a:rPr lang="en-US" sz="3500" dirty="0"/>
              <a:t>, </a:t>
            </a:r>
            <a:r>
              <a:rPr lang="en-US" sz="3500" dirty="0" err="1"/>
              <a:t>tetapi</a:t>
            </a:r>
            <a:r>
              <a:rPr lang="en-US" sz="3500" dirty="0"/>
              <a:t> </a:t>
            </a:r>
            <a:r>
              <a:rPr lang="en-US" sz="3500" dirty="0" err="1"/>
              <a:t>tidak</a:t>
            </a:r>
            <a:r>
              <a:rPr lang="en-US" sz="3500" dirty="0"/>
              <a:t> </a:t>
            </a:r>
            <a:r>
              <a:rPr lang="en-US" sz="3500" dirty="0" err="1"/>
              <a:t>mengganggu</a:t>
            </a:r>
            <a:r>
              <a:rPr lang="en-US" sz="3500" dirty="0"/>
              <a:t> </a:t>
            </a:r>
            <a:r>
              <a:rPr lang="en-US" sz="3500" dirty="0" err="1"/>
              <a:t>integrasi</a:t>
            </a:r>
            <a:r>
              <a:rPr lang="en-US" sz="3500" dirty="0"/>
              <a:t>.</a:t>
            </a:r>
          </a:p>
        </p:txBody>
      </p:sp>
      <p:pic>
        <p:nvPicPr>
          <p:cNvPr id="4" name="Picture 4">
            <a:extLst>
              <a:ext uri="{FF2B5EF4-FFF2-40B4-BE49-F238E27FC236}">
                <a16:creationId xmlns="" xmlns:a16="http://schemas.microsoft.com/office/drawing/2014/main" id="{98B68C08-7C3F-A24B-8D02-017CDB56DABB}"/>
              </a:ext>
            </a:extLst>
          </p:cNvPr>
          <p:cNvPicPr>
            <a:picLocks noChangeAspect="1"/>
          </p:cNvPicPr>
          <p:nvPr/>
        </p:nvPicPr>
        <p:blipFill>
          <a:blip r:embed="rId2"/>
          <a:stretch>
            <a:fillRect/>
          </a:stretch>
        </p:blipFill>
        <p:spPr>
          <a:xfrm>
            <a:off x="9218612" y="5231647"/>
            <a:ext cx="2973388" cy="1626353"/>
          </a:xfrm>
          <a:prstGeom prst="rect">
            <a:avLst/>
          </a:prstGeom>
        </p:spPr>
      </p:pic>
    </p:spTree>
    <p:extLst>
      <p:ext uri="{BB962C8B-B14F-4D97-AF65-F5344CB8AC3E}">
        <p14:creationId xmlns:p14="http://schemas.microsoft.com/office/powerpoint/2010/main" val="147197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405" b="11071"/>
          <a:stretch/>
        </p:blipFill>
        <p:spPr>
          <a:xfrm>
            <a:off x="0" y="-14287"/>
            <a:ext cx="12192000" cy="6872288"/>
          </a:xfrm>
          <a:prstGeom prst="rect">
            <a:avLst/>
          </a:prstGeom>
        </p:spPr>
      </p:pic>
      <p:sp>
        <p:nvSpPr>
          <p:cNvPr id="2" name="Title 1"/>
          <p:cNvSpPr>
            <a:spLocks noGrp="1"/>
          </p:cNvSpPr>
          <p:nvPr>
            <p:ph type="title"/>
          </p:nvPr>
        </p:nvSpPr>
        <p:spPr>
          <a:xfrm>
            <a:off x="684211" y="390345"/>
            <a:ext cx="6973889" cy="2024243"/>
          </a:xfrm>
        </p:spPr>
        <p:txBody>
          <a:bodyPr/>
          <a:lstStyle/>
          <a:p>
            <a:r>
              <a:rPr lang="id-ID">
                <a:ln w="3175" cmpd="sng">
                  <a:solidFill>
                    <a:schemeClr val="bg1"/>
                  </a:solidFill>
                </a:ln>
              </a:rPr>
              <a:t>Pengetahuan dan Ilmu Pengetahuan</a:t>
            </a:r>
          </a:p>
        </p:txBody>
      </p:sp>
      <p:sp>
        <p:nvSpPr>
          <p:cNvPr id="3" name="Content Placeholder 2"/>
          <p:cNvSpPr>
            <a:spLocks noGrp="1"/>
          </p:cNvSpPr>
          <p:nvPr>
            <p:ph idx="1"/>
          </p:nvPr>
        </p:nvSpPr>
        <p:spPr>
          <a:xfrm>
            <a:off x="767338" y="2518837"/>
            <a:ext cx="8761413" cy="3093022"/>
          </a:xfrm>
        </p:spPr>
        <p:txBody>
          <a:bodyPr anchor="t">
            <a:normAutofit/>
          </a:bodyPr>
          <a:lstStyle/>
          <a:p>
            <a:r>
              <a:rPr lang="id-ID" sz="2400">
                <a:ln w="3175">
                  <a:solidFill>
                    <a:schemeClr val="bg1"/>
                  </a:solidFill>
                </a:ln>
                <a:solidFill>
                  <a:schemeClr val="accent1">
                    <a:lumMod val="50000"/>
                  </a:schemeClr>
                </a:solidFill>
              </a:rPr>
              <a:t>Pengetahuan adalah informasi yang diketahui oleh seseorang secara langsung dan spontan.</a:t>
            </a:r>
          </a:p>
          <a:p>
            <a:r>
              <a:rPr lang="id-ID" sz="2400">
                <a:ln w="3175">
                  <a:solidFill>
                    <a:schemeClr val="bg1"/>
                  </a:solidFill>
                </a:ln>
                <a:solidFill>
                  <a:schemeClr val="accent1">
                    <a:lumMod val="50000"/>
                  </a:schemeClr>
                </a:solidFill>
              </a:rPr>
              <a:t>Ilmu pengetahuan adalah informasi yang telah disusun secara sistematis sehingga informasi tersebut bisa dipertanggungjawabkan, dikritik, atau dibela.</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6510" y="5313201"/>
            <a:ext cx="3811787" cy="1271588"/>
          </a:xfrm>
          <a:prstGeom prst="rect">
            <a:avLst/>
          </a:prstGeom>
        </p:spPr>
      </p:pic>
    </p:spTree>
    <p:extLst>
      <p:ext uri="{BB962C8B-B14F-4D97-AF65-F5344CB8AC3E}">
        <p14:creationId xmlns:p14="http://schemas.microsoft.com/office/powerpoint/2010/main" val="144372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510F29-848C-0141-BF56-FDA5E522B1C3}"/>
              </a:ext>
            </a:extLst>
          </p:cNvPr>
          <p:cNvSpPr>
            <a:spLocks noGrp="1"/>
          </p:cNvSpPr>
          <p:nvPr>
            <p:ph type="title"/>
          </p:nvPr>
        </p:nvSpPr>
        <p:spPr/>
        <p:txBody>
          <a:bodyPr/>
          <a:lstStyle/>
          <a:p>
            <a:pPr algn="ctr"/>
            <a:r>
              <a:rPr lang="en-US"/>
              <a:t>Sila keempat</a:t>
            </a:r>
          </a:p>
        </p:txBody>
      </p:sp>
      <p:sp>
        <p:nvSpPr>
          <p:cNvPr id="3" name="Content Placeholder 2">
            <a:extLst>
              <a:ext uri="{FF2B5EF4-FFF2-40B4-BE49-F238E27FC236}">
                <a16:creationId xmlns="" xmlns:a16="http://schemas.microsoft.com/office/drawing/2014/main" id="{7E3D9134-C41B-804B-9F1D-BE690A8F2DFE}"/>
              </a:ext>
            </a:extLst>
          </p:cNvPr>
          <p:cNvSpPr>
            <a:spLocks noGrp="1"/>
          </p:cNvSpPr>
          <p:nvPr>
            <p:ph idx="1"/>
          </p:nvPr>
        </p:nvSpPr>
        <p:spPr/>
        <p:txBody>
          <a:bodyPr vert="horz" lIns="91440" tIns="45720" rIns="91440" bIns="45720" rtlCol="0" anchor="t">
            <a:normAutofit fontScale="92500" lnSpcReduction="20000"/>
          </a:bodyPr>
          <a:lstStyle/>
          <a:p>
            <a:pPr marL="0" indent="0" algn="ctr">
              <a:buNone/>
            </a:pPr>
            <a:r>
              <a:rPr lang="en-US" sz="3500"/>
              <a:t>Mengimbangi ortodinamika ilmu pengetahuan dan teknologi berevolusi sendiri dengan leluasa. Eksperimentasi penerapan dan penyebaran ilmu pengetahuan harus demokratis dan dapat dimusyawarahkan secara perwakilan, sejak dari kebijakan, penelitian sampai dengan penerapan massal.</a:t>
            </a:r>
          </a:p>
        </p:txBody>
      </p:sp>
      <p:pic>
        <p:nvPicPr>
          <p:cNvPr id="4" name="Picture 4">
            <a:extLst>
              <a:ext uri="{FF2B5EF4-FFF2-40B4-BE49-F238E27FC236}">
                <a16:creationId xmlns="" xmlns:a16="http://schemas.microsoft.com/office/drawing/2014/main" id="{16DDB285-8298-6F4C-8E2C-95EEFE660A5E}"/>
              </a:ext>
            </a:extLst>
          </p:cNvPr>
          <p:cNvPicPr>
            <a:picLocks noChangeAspect="1"/>
          </p:cNvPicPr>
          <p:nvPr/>
        </p:nvPicPr>
        <p:blipFill>
          <a:blip r:embed="rId2"/>
          <a:stretch>
            <a:fillRect/>
          </a:stretch>
        </p:blipFill>
        <p:spPr>
          <a:xfrm>
            <a:off x="9218612" y="5203235"/>
            <a:ext cx="2683461" cy="1509447"/>
          </a:xfrm>
          <a:prstGeom prst="rect">
            <a:avLst/>
          </a:prstGeom>
        </p:spPr>
      </p:pic>
    </p:spTree>
    <p:extLst>
      <p:ext uri="{BB962C8B-B14F-4D97-AF65-F5344CB8AC3E}">
        <p14:creationId xmlns:p14="http://schemas.microsoft.com/office/powerpoint/2010/main" val="406817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DA52-FC60-1E4F-9D8B-6A04333DAE52}"/>
              </a:ext>
            </a:extLst>
          </p:cNvPr>
          <p:cNvSpPr>
            <a:spLocks noGrp="1"/>
          </p:cNvSpPr>
          <p:nvPr>
            <p:ph type="title"/>
          </p:nvPr>
        </p:nvSpPr>
        <p:spPr/>
        <p:txBody>
          <a:bodyPr/>
          <a:lstStyle/>
          <a:p>
            <a:pPr algn="ctr"/>
            <a:r>
              <a:rPr lang="en-US" dirty="0" err="1"/>
              <a:t>Sila</a:t>
            </a:r>
            <a:r>
              <a:rPr lang="en-US" dirty="0"/>
              <a:t> </a:t>
            </a:r>
            <a:r>
              <a:rPr lang="en-US" dirty="0" err="1"/>
              <a:t>kelima</a:t>
            </a:r>
            <a:endParaRPr lang="en-US" dirty="0"/>
          </a:p>
        </p:txBody>
      </p:sp>
      <p:sp>
        <p:nvSpPr>
          <p:cNvPr id="3" name="Content Placeholder 2">
            <a:extLst>
              <a:ext uri="{FF2B5EF4-FFF2-40B4-BE49-F238E27FC236}">
                <a16:creationId xmlns="" xmlns:a16="http://schemas.microsoft.com/office/drawing/2014/main" id="{35B6BC9F-FC56-DA46-BCD1-04C368C8D93D}"/>
              </a:ext>
            </a:extLst>
          </p:cNvPr>
          <p:cNvSpPr>
            <a:spLocks noGrp="1"/>
          </p:cNvSpPr>
          <p:nvPr>
            <p:ph idx="1"/>
          </p:nvPr>
        </p:nvSpPr>
        <p:spPr/>
        <p:txBody>
          <a:bodyPr vert="horz" lIns="91440" tIns="45720" rIns="91440" bIns="45720" rtlCol="0" anchor="t">
            <a:normAutofit fontScale="85000" lnSpcReduction="20000"/>
          </a:bodyPr>
          <a:lstStyle/>
          <a:p>
            <a:pPr marL="0" indent="0" algn="ctr">
              <a:buNone/>
            </a:pPr>
            <a:r>
              <a:rPr lang="en-US" sz="3500"/>
              <a:t>Menekankan keadilan distributif, keadilan kontributif, dan keadilan komutatif. Keadilan sosial juga menjaga keseimbangan antara kepentingan individu dan masyarakat, karena kepentingan individu tidak boleh terinjak oleh kepentingan semua. Individualitas merupakan landasan yang memungkinkan timbulnya kreativitas dan inovasi.</a:t>
            </a:r>
          </a:p>
        </p:txBody>
      </p:sp>
      <p:pic>
        <p:nvPicPr>
          <p:cNvPr id="5" name="Picture 5">
            <a:extLst>
              <a:ext uri="{FF2B5EF4-FFF2-40B4-BE49-F238E27FC236}">
                <a16:creationId xmlns="" xmlns:a16="http://schemas.microsoft.com/office/drawing/2014/main" id="{773BDB14-7554-A946-A6EA-B46ECC94AB08}"/>
              </a:ext>
            </a:extLst>
          </p:cNvPr>
          <p:cNvPicPr>
            <a:picLocks noChangeAspect="1"/>
          </p:cNvPicPr>
          <p:nvPr/>
        </p:nvPicPr>
        <p:blipFill>
          <a:blip r:embed="rId2"/>
          <a:stretch>
            <a:fillRect/>
          </a:stretch>
        </p:blipFill>
        <p:spPr>
          <a:xfrm>
            <a:off x="7150619" y="5487518"/>
            <a:ext cx="1605258" cy="1284206"/>
          </a:xfrm>
          <a:prstGeom prst="rect">
            <a:avLst/>
          </a:prstGeom>
        </p:spPr>
      </p:pic>
    </p:spTree>
    <p:extLst>
      <p:ext uri="{BB962C8B-B14F-4D97-AF65-F5344CB8AC3E}">
        <p14:creationId xmlns:p14="http://schemas.microsoft.com/office/powerpoint/2010/main" val="362320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885950"/>
            <a:ext cx="53721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s://cdns.klimg.com/dream.co.id/resources/news/2017/04/28/55736/664xauto-heboh-situs-resmi-telkomsel-diretas-170428v-rev1704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332" y="2571750"/>
            <a:ext cx="5998335"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839325" y="4057650"/>
            <a:ext cx="990600"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801100" y="4619625"/>
            <a:ext cx="4953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61059" y="699924"/>
            <a:ext cx="2651687" cy="923330"/>
          </a:xfrm>
          <a:prstGeom prst="rect">
            <a:avLst/>
          </a:prstGeom>
          <a:noFill/>
        </p:spPr>
        <p:txBody>
          <a:bodyPr wrap="none" lIns="91440" tIns="45720" rIns="91440" bIns="45720">
            <a:spAutoFit/>
          </a:bodyPr>
          <a:lstStyle/>
          <a:p>
            <a:pPr algn="ctr"/>
            <a:r>
              <a:rPr lang="en-US" sz="5400" b="1" cap="none" spc="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Contoh</a:t>
            </a:r>
            <a:endParaRPr lang="en-US" sz="54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186451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1350" y="1924050"/>
            <a:ext cx="5516879"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i="1" dirty="0">
                <a:ln>
                  <a:solidFill>
                    <a:schemeClr val="bg1">
                      <a:lumMod val="95000"/>
                      <a:lumOff val="5000"/>
                    </a:schemeClr>
                  </a:solidFill>
                </a:ln>
                <a:solidFill>
                  <a:srgbClr val="345969"/>
                </a:solidFill>
              </a:rPr>
              <a:t>Study </a:t>
            </a:r>
            <a:r>
              <a:rPr lang="en-US" sz="9600" b="1" i="1" dirty="0" err="1">
                <a:ln>
                  <a:solidFill>
                    <a:schemeClr val="bg1">
                      <a:lumMod val="95000"/>
                      <a:lumOff val="5000"/>
                    </a:schemeClr>
                  </a:solidFill>
                </a:ln>
                <a:solidFill>
                  <a:srgbClr val="345969"/>
                </a:solidFill>
              </a:rPr>
              <a:t>Kasus</a:t>
            </a:r>
            <a:endParaRPr lang="en-US" sz="9600" b="1" i="1" dirty="0">
              <a:ln>
                <a:solidFill>
                  <a:schemeClr val="bg1">
                    <a:lumMod val="95000"/>
                    <a:lumOff val="5000"/>
                  </a:schemeClr>
                </a:solidFill>
              </a:ln>
              <a:solidFill>
                <a:srgbClr val="345969"/>
              </a:solidFill>
            </a:endParaRPr>
          </a:p>
        </p:txBody>
      </p:sp>
    </p:spTree>
    <p:extLst>
      <p:ext uri="{BB962C8B-B14F-4D97-AF65-F5344CB8AC3E}">
        <p14:creationId xmlns:p14="http://schemas.microsoft.com/office/powerpoint/2010/main" val="256955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12192000" cy="6867734"/>
          </a:xfrm>
          <a:prstGeom prst="rect">
            <a:avLst/>
          </a:prstGeom>
        </p:spPr>
      </p:pic>
      <p:sp>
        <p:nvSpPr>
          <p:cNvPr id="6" name="TextBox 5"/>
          <p:cNvSpPr txBox="1"/>
          <p:nvPr/>
        </p:nvSpPr>
        <p:spPr>
          <a:xfrm>
            <a:off x="660400" y="3306867"/>
            <a:ext cx="5048250" cy="166199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ln w="12700">
                  <a:solidFill>
                    <a:schemeClr val="bg1"/>
                  </a:solidFill>
                </a:ln>
                <a:latin typeface="Arial"/>
                <a:cs typeface="Arial"/>
              </a:rPr>
              <a:t>Kisah</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Mengejutkan</a:t>
            </a:r>
            <a:r>
              <a:rPr lang="en-US" sz="2800" dirty="0">
                <a:ln w="12700">
                  <a:solidFill>
                    <a:schemeClr val="bg1"/>
                  </a:solidFill>
                </a:ln>
                <a:latin typeface="Arial"/>
                <a:cs typeface="Arial"/>
              </a:rPr>
              <a:t> di </a:t>
            </a:r>
            <a:r>
              <a:rPr lang="en-US" sz="2800" dirty="0" err="1">
                <a:ln w="12700">
                  <a:solidFill>
                    <a:schemeClr val="bg1"/>
                  </a:solidFill>
                </a:ln>
                <a:latin typeface="Arial"/>
                <a:cs typeface="Arial"/>
              </a:rPr>
              <a:t>Balik</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Bocah</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Lulusan</a:t>
            </a:r>
            <a:r>
              <a:rPr lang="en-US" sz="2800" dirty="0">
                <a:ln w="12700">
                  <a:solidFill>
                    <a:schemeClr val="bg1"/>
                  </a:solidFill>
                </a:ln>
                <a:latin typeface="Arial"/>
                <a:cs typeface="Arial"/>
              </a:rPr>
              <a:t> SMP </a:t>
            </a:r>
            <a:r>
              <a:rPr lang="en-US" sz="2800" dirty="0" err="1">
                <a:ln w="12700">
                  <a:solidFill>
                    <a:schemeClr val="bg1"/>
                  </a:solidFill>
                </a:ln>
                <a:latin typeface="Arial"/>
                <a:cs typeface="Arial"/>
              </a:rPr>
              <a:t>Meretas</a:t>
            </a:r>
            <a:r>
              <a:rPr lang="en-US" sz="2800" dirty="0">
                <a:ln w="12700">
                  <a:solidFill>
                    <a:schemeClr val="bg1"/>
                  </a:solidFill>
                </a:ln>
                <a:latin typeface="Arial"/>
                <a:cs typeface="Arial"/>
              </a:rPr>
              <a:t> 4600 </a:t>
            </a:r>
            <a:r>
              <a:rPr lang="en-US" sz="2800" dirty="0" err="1">
                <a:ln w="12700">
                  <a:solidFill>
                    <a:schemeClr val="bg1"/>
                  </a:solidFill>
                </a:ln>
                <a:latin typeface="Arial"/>
                <a:cs typeface="Arial"/>
              </a:rPr>
              <a:t>Situs</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Kini</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Dibekuk</a:t>
            </a:r>
            <a:r>
              <a:rPr lang="en-US" sz="2800" dirty="0">
                <a:ln w="12700">
                  <a:solidFill>
                    <a:schemeClr val="bg1"/>
                  </a:solidFill>
                </a:ln>
                <a:latin typeface="Arial"/>
                <a:cs typeface="Arial"/>
              </a:rPr>
              <a:t> </a:t>
            </a:r>
            <a:r>
              <a:rPr lang="en-US" sz="2800" dirty="0" err="1">
                <a:ln w="12700">
                  <a:solidFill>
                    <a:schemeClr val="bg1"/>
                  </a:solidFill>
                </a:ln>
                <a:latin typeface="Arial"/>
                <a:cs typeface="Arial"/>
              </a:rPr>
              <a:t>Polisi</a:t>
            </a:r>
            <a:endParaRPr lang="en-US" sz="2800" dirty="0">
              <a:ln w="12700">
                <a:solidFill>
                  <a:schemeClr val="bg1"/>
                </a:solidFill>
              </a:ln>
              <a:latin typeface="Arial"/>
              <a:cs typeface="Arial"/>
            </a:endParaRPr>
          </a:p>
          <a:p>
            <a:pPr algn="ctr"/>
            <a:endParaRPr lang="en-US" dirty="0">
              <a:ln w="12700">
                <a:solidFill>
                  <a:schemeClr val="bg1"/>
                </a:solidFill>
              </a:ln>
            </a:endParaRPr>
          </a:p>
        </p:txBody>
      </p:sp>
    </p:spTree>
    <p:extLst>
      <p:ext uri="{BB962C8B-B14F-4D97-AF65-F5344CB8AC3E}">
        <p14:creationId xmlns:p14="http://schemas.microsoft.com/office/powerpoint/2010/main" val="11447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52248" y="2552701"/>
            <a:ext cx="4248751" cy="1569660"/>
          </a:xfrm>
          <a:prstGeom prst="rect">
            <a:avLst/>
          </a:prstGeom>
          <a:noFill/>
        </p:spPr>
        <p:txBody>
          <a:bodyPr wrap="square" lIns="91440" tIns="45720" rIns="91440" bIns="45720">
            <a:spAutoFit/>
          </a:bodyPr>
          <a:lstStyle/>
          <a:p>
            <a:pPr algn="ctr"/>
            <a:r>
              <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Video</a:t>
            </a:r>
          </a:p>
        </p:txBody>
      </p:sp>
    </p:spTree>
    <p:extLst>
      <p:ext uri="{BB962C8B-B14F-4D97-AF65-F5344CB8AC3E}">
        <p14:creationId xmlns:p14="http://schemas.microsoft.com/office/powerpoint/2010/main" val="240873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145" y="512618"/>
            <a:ext cx="10834255" cy="2147456"/>
          </a:xfrm>
        </p:spPr>
        <p:txBody>
          <a:bodyPr>
            <a:noAutofit/>
          </a:bodyPr>
          <a:lstStyle/>
          <a:p>
            <a:pPr algn="ctr"/>
            <a:r>
              <a:rPr lang="id-ID" sz="8800" b="1" cap="none" dirty="0" smtClean="0">
                <a:ln w="22225">
                  <a:solidFill>
                    <a:schemeClr val="accent2"/>
                  </a:solidFill>
                  <a:prstDash val="solid"/>
                </a:ln>
                <a:solidFill>
                  <a:schemeClr val="accent2">
                    <a:lumMod val="40000"/>
                    <a:lumOff val="60000"/>
                  </a:schemeClr>
                </a:solidFill>
              </a:rPr>
              <a:t>Question </a:t>
            </a:r>
            <a:br>
              <a:rPr lang="id-ID" sz="8800" b="1" cap="none" dirty="0" smtClean="0">
                <a:ln w="22225">
                  <a:solidFill>
                    <a:schemeClr val="accent2"/>
                  </a:solidFill>
                  <a:prstDash val="solid"/>
                </a:ln>
                <a:solidFill>
                  <a:schemeClr val="accent2">
                    <a:lumMod val="40000"/>
                    <a:lumOff val="60000"/>
                  </a:schemeClr>
                </a:solidFill>
              </a:rPr>
            </a:br>
            <a:r>
              <a:rPr lang="id-ID" sz="8800" b="1" cap="none" dirty="0" smtClean="0">
                <a:ln w="22225">
                  <a:solidFill>
                    <a:schemeClr val="accent2"/>
                  </a:solidFill>
                  <a:prstDash val="solid"/>
                </a:ln>
                <a:solidFill>
                  <a:schemeClr val="accent2">
                    <a:lumMod val="40000"/>
                    <a:lumOff val="60000"/>
                  </a:schemeClr>
                </a:solidFill>
              </a:rPr>
              <a:t>n’ </a:t>
            </a:r>
            <a:br>
              <a:rPr lang="id-ID" sz="8800" b="1" cap="none" dirty="0" smtClean="0">
                <a:ln w="22225">
                  <a:solidFill>
                    <a:schemeClr val="accent2"/>
                  </a:solidFill>
                  <a:prstDash val="solid"/>
                </a:ln>
                <a:solidFill>
                  <a:schemeClr val="accent2">
                    <a:lumMod val="40000"/>
                    <a:lumOff val="60000"/>
                  </a:schemeClr>
                </a:solidFill>
              </a:rPr>
            </a:br>
            <a:r>
              <a:rPr lang="id-ID" sz="8800" b="1" cap="none" dirty="0" smtClean="0">
                <a:ln w="22225">
                  <a:solidFill>
                    <a:schemeClr val="accent2"/>
                  </a:solidFill>
                  <a:prstDash val="solid"/>
                </a:ln>
                <a:solidFill>
                  <a:schemeClr val="accent2">
                    <a:lumMod val="40000"/>
                    <a:lumOff val="60000"/>
                  </a:schemeClr>
                </a:solidFill>
              </a:rPr>
              <a:t>Answer</a:t>
            </a:r>
            <a:endParaRPr lang="id-ID" sz="8800" b="1" cap="none" dirty="0">
              <a:ln w="22225">
                <a:solidFill>
                  <a:schemeClr val="accent2"/>
                </a:solidFill>
                <a:prstDash val="solid"/>
              </a:ln>
              <a:solidFill>
                <a:schemeClr val="accent2">
                  <a:lumMod val="40000"/>
                  <a:lumOff val="60000"/>
                </a:schemeClr>
              </a:solidFill>
            </a:endParaRPr>
          </a:p>
        </p:txBody>
      </p:sp>
      <p:sp>
        <p:nvSpPr>
          <p:cNvPr id="3" name="TextBox 2"/>
          <p:cNvSpPr txBox="1"/>
          <p:nvPr/>
        </p:nvSpPr>
        <p:spPr>
          <a:xfrm>
            <a:off x="2092036" y="3948545"/>
            <a:ext cx="6636328" cy="2031325"/>
          </a:xfrm>
          <a:prstGeom prst="rect">
            <a:avLst/>
          </a:prstGeom>
          <a:noFill/>
        </p:spPr>
        <p:txBody>
          <a:bodyPr wrap="square" rtlCol="0">
            <a:spAutoFit/>
          </a:bodyPr>
          <a:lstStyle/>
          <a:p>
            <a:r>
              <a:rPr lang="en-US" dirty="0" smtClean="0"/>
              <a:t>Apakah pertikian ilmu pengetahuan dan agama itu mitos? (</a:t>
            </a:r>
            <a:r>
              <a:rPr lang="en-US" dirty="0" err="1" smtClean="0"/>
              <a:t>Abia</a:t>
            </a:r>
            <a:r>
              <a:rPr lang="en-US" dirty="0" smtClean="0"/>
              <a:t> PH</a:t>
            </a:r>
            <a:r>
              <a:rPr lang="en-US" dirty="0" smtClean="0"/>
              <a:t>)</a:t>
            </a:r>
            <a:r>
              <a:rPr lang="id-ID" dirty="0" smtClean="0"/>
              <a:t>?</a:t>
            </a:r>
          </a:p>
          <a:p>
            <a:endParaRPr lang="id-ID" dirty="0"/>
          </a:p>
          <a:p>
            <a:r>
              <a:rPr lang="id-ID" dirty="0" smtClean="0"/>
              <a:t>Zaman dahulu memang terjadi pertikaian antara ilmu pengetahuan dan agama, tetapi sekarang sudah tidak ada lagi karena antara ilmu pengetahuan dan agama sudah saling berkompromi.</a:t>
            </a:r>
            <a:endParaRPr lang="en-SG" dirty="0"/>
          </a:p>
        </p:txBody>
      </p:sp>
    </p:spTree>
    <p:extLst>
      <p:ext uri="{BB962C8B-B14F-4D97-AF65-F5344CB8AC3E}">
        <p14:creationId xmlns:p14="http://schemas.microsoft.com/office/powerpoint/2010/main" val="41164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3472" b="11251"/>
          <a:stretch/>
        </p:blipFill>
        <p:spPr>
          <a:xfrm>
            <a:off x="0" y="-25400"/>
            <a:ext cx="12192000" cy="6883400"/>
          </a:xfrm>
          <a:prstGeom prst="rect">
            <a:avLst/>
          </a:prstGeom>
        </p:spPr>
      </p:pic>
      <p:sp>
        <p:nvSpPr>
          <p:cNvPr id="2" name="Title 1"/>
          <p:cNvSpPr>
            <a:spLocks noGrp="1"/>
          </p:cNvSpPr>
          <p:nvPr>
            <p:ph type="title"/>
          </p:nvPr>
        </p:nvSpPr>
        <p:spPr>
          <a:xfrm>
            <a:off x="1916112" y="1316895"/>
            <a:ext cx="8104188" cy="2340705"/>
          </a:xfrm>
        </p:spPr>
        <p:txBody>
          <a:bodyPr>
            <a:noAutofit/>
          </a:bodyPr>
          <a:lstStyle/>
          <a:p>
            <a:pPr algn="ctr"/>
            <a:r>
              <a:rPr lang="id-ID" sz="9600" b="1" cap="none" dirty="0" smtClean="0">
                <a:ln w="9525">
                  <a:solidFill>
                    <a:schemeClr val="bg1"/>
                  </a:solidFill>
                  <a:prstDash val="solid"/>
                </a:ln>
                <a:effectLst>
                  <a:outerShdw blurRad="12700" dist="38100" dir="2700000" algn="tl" rotWithShape="0">
                    <a:schemeClr val="bg1">
                      <a:lumMod val="50000"/>
                    </a:schemeClr>
                  </a:outerShdw>
                </a:effectLst>
              </a:rPr>
              <a:t>THANK YOU</a:t>
            </a:r>
            <a:endParaRPr lang="id-ID" sz="9600"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TextBox 4"/>
          <p:cNvSpPr txBox="1"/>
          <p:nvPr/>
        </p:nvSpPr>
        <p:spPr>
          <a:xfrm>
            <a:off x="8137525" y="5092700"/>
            <a:ext cx="3765550" cy="1815882"/>
          </a:xfrm>
          <a:prstGeom prst="rect">
            <a:avLst/>
          </a:prstGeom>
          <a:noFill/>
        </p:spPr>
        <p:txBody>
          <a:bodyPr wrap="square" rtlCol="0">
            <a:spAutoFit/>
          </a:bodyPr>
          <a:lstStyle/>
          <a:p>
            <a:r>
              <a:rPr lang="id-ID" sz="2800" b="1" dirty="0" smtClean="0">
                <a:ln>
                  <a:solidFill>
                    <a:schemeClr val="tx1"/>
                  </a:solidFill>
                </a:ln>
                <a:solidFill>
                  <a:schemeClr val="bg1"/>
                </a:solidFill>
              </a:rPr>
              <a:t>Don’t forget to like n subscribe</a:t>
            </a:r>
          </a:p>
          <a:p>
            <a:r>
              <a:rPr lang="id-ID" sz="2800" b="1" dirty="0" smtClean="0">
                <a:ln>
                  <a:solidFill>
                    <a:schemeClr val="tx1"/>
                  </a:solidFill>
                </a:ln>
                <a:solidFill>
                  <a:schemeClr val="bg1"/>
                </a:solidFill>
              </a:rPr>
              <a:t>#kelompok2</a:t>
            </a:r>
          </a:p>
          <a:p>
            <a:r>
              <a:rPr lang="id-ID" sz="2800" b="1" dirty="0" smtClean="0">
                <a:ln>
                  <a:solidFill>
                    <a:schemeClr val="tx1"/>
                  </a:solidFill>
                </a:ln>
                <a:solidFill>
                  <a:schemeClr val="bg1"/>
                </a:solidFill>
              </a:rPr>
              <a:t>#boybandkece</a:t>
            </a:r>
            <a:endParaRPr lang="id-ID" sz="2800" b="1" dirty="0">
              <a:ln>
                <a:solidFill>
                  <a:schemeClr val="tx1"/>
                </a:solidFill>
              </a:ln>
              <a:solidFill>
                <a:schemeClr val="bg1"/>
              </a:solidFill>
            </a:endParaRPr>
          </a:p>
        </p:txBody>
      </p:sp>
    </p:spTree>
    <p:extLst>
      <p:ext uri="{BB962C8B-B14F-4D97-AF65-F5344CB8AC3E}">
        <p14:creationId xmlns:p14="http://schemas.microsoft.com/office/powerpoint/2010/main" val="1609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0156" b="10738"/>
          <a:stretch/>
        </p:blipFill>
        <p:spPr>
          <a:xfrm>
            <a:off x="0" y="0"/>
            <a:ext cx="12192036" cy="6882017"/>
          </a:xfrm>
          <a:prstGeom prst="rect">
            <a:avLst/>
          </a:prstGeom>
        </p:spPr>
      </p:pic>
      <p:sp>
        <p:nvSpPr>
          <p:cNvPr id="3" name="Content Placeholder 2"/>
          <p:cNvSpPr>
            <a:spLocks noGrp="1"/>
          </p:cNvSpPr>
          <p:nvPr>
            <p:ph sz="half" idx="1"/>
          </p:nvPr>
        </p:nvSpPr>
        <p:spPr>
          <a:xfrm>
            <a:off x="684212" y="558139"/>
            <a:ext cx="6357856" cy="6044541"/>
          </a:xfrm>
        </p:spPr>
        <p:txBody>
          <a:bodyPr anchor="t">
            <a:normAutofit/>
          </a:bodyPr>
          <a:lstStyle/>
          <a:p>
            <a:r>
              <a:rPr lang="id-ID" sz="2800" b="1">
                <a:ln>
                  <a:solidFill>
                    <a:schemeClr val="bg1"/>
                  </a:solidFill>
                </a:ln>
                <a:solidFill>
                  <a:srgbClr val="000000"/>
                </a:solidFill>
              </a:rPr>
              <a:t>Manusia memiliki kemampuan menalar dan berpikir untuk mengolah pengetahuan.</a:t>
            </a:r>
            <a:endParaRPr lang="id-ID" sz="2800" b="1">
              <a:solidFill>
                <a:srgbClr val="000000"/>
              </a:solidFill>
            </a:endParaRPr>
          </a:p>
          <a:p>
            <a:pPr marL="0" indent="0">
              <a:buNone/>
            </a:pPr>
            <a:endParaRPr lang="id-ID" sz="2800">
              <a:solidFill>
                <a:srgbClr val="A5A5A5"/>
              </a:solidFill>
            </a:endParaRPr>
          </a:p>
        </p:txBody>
      </p:sp>
      <p:sp>
        <p:nvSpPr>
          <p:cNvPr id="9" name="Content Placeholder 8"/>
          <p:cNvSpPr>
            <a:spLocks noGrp="1"/>
          </p:cNvSpPr>
          <p:nvPr>
            <p:ph sz="half" idx="2"/>
          </p:nvPr>
        </p:nvSpPr>
        <p:spPr>
          <a:xfrm>
            <a:off x="6753225" y="3378679"/>
            <a:ext cx="5173084" cy="3479470"/>
          </a:xfrm>
        </p:spPr>
        <p:txBody>
          <a:bodyPr>
            <a:normAutofit/>
          </a:bodyPr>
          <a:lstStyle/>
          <a:p>
            <a:pPr marL="285750" lvl="8" indent="-285750"/>
            <a:r>
              <a:rPr lang="id-ID" sz="2800" b="1">
                <a:ln>
                  <a:solidFill>
                    <a:schemeClr val="bg1"/>
                  </a:solidFill>
                </a:ln>
                <a:solidFill>
                  <a:schemeClr val="bg1"/>
                </a:solidFill>
              </a:rPr>
              <a:t>Manusia mempunyai alat komunikasi, yaitu bahasa, untuk mengembangkan pengetahuan.</a:t>
            </a:r>
            <a:endParaRPr lang="id-ID" sz="2800" b="1">
              <a:solidFill>
                <a:schemeClr val="bg1"/>
              </a:solidFill>
            </a:endParaRPr>
          </a:p>
          <a:p>
            <a:endParaRPr lang="id-ID"/>
          </a:p>
        </p:txBody>
      </p:sp>
    </p:spTree>
    <p:extLst>
      <p:ext uri="{BB962C8B-B14F-4D97-AF65-F5344CB8AC3E}">
        <p14:creationId xmlns:p14="http://schemas.microsoft.com/office/powerpoint/2010/main" val="146117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0275" y="904875"/>
            <a:ext cx="829024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err="1"/>
              <a:t>Subjek</a:t>
            </a:r>
            <a:r>
              <a:rPr lang="en-US" sz="3600"/>
              <a:t> </a:t>
            </a:r>
            <a:r>
              <a:rPr lang="en-US" sz="3600" err="1"/>
              <a:t>dan</a:t>
            </a:r>
            <a:r>
              <a:rPr lang="en-US" sz="3600"/>
              <a:t> </a:t>
            </a:r>
            <a:r>
              <a:rPr lang="en-US" sz="3600" err="1"/>
              <a:t>objek</a:t>
            </a:r>
            <a:r>
              <a:rPr lang="en-US" sz="3600"/>
              <a:t> </a:t>
            </a:r>
            <a:r>
              <a:rPr lang="en-US" sz="3600" err="1"/>
              <a:t>pengetahuan</a:t>
            </a:r>
          </a:p>
        </p:txBody>
      </p:sp>
      <p:pic>
        <p:nvPicPr>
          <p:cNvPr id="3" name="Picture 3"/>
          <p:cNvPicPr>
            <a:picLocks noChangeAspect="1"/>
          </p:cNvPicPr>
          <p:nvPr/>
        </p:nvPicPr>
        <p:blipFill>
          <a:blip r:embed="rId2"/>
          <a:stretch>
            <a:fillRect/>
          </a:stretch>
        </p:blipFill>
        <p:spPr>
          <a:xfrm>
            <a:off x="781050" y="2476500"/>
            <a:ext cx="5821793" cy="3277235"/>
          </a:xfrm>
          <a:prstGeom prst="rect">
            <a:avLst/>
          </a:prstGeom>
        </p:spPr>
      </p:pic>
      <p:pic>
        <p:nvPicPr>
          <p:cNvPr id="9" name="Picture 9"/>
          <p:cNvPicPr>
            <a:picLocks noChangeAspect="1"/>
          </p:cNvPicPr>
          <p:nvPr/>
        </p:nvPicPr>
        <p:blipFill>
          <a:blip r:embed="rId3"/>
          <a:stretch>
            <a:fillRect/>
          </a:stretch>
        </p:blipFill>
        <p:spPr>
          <a:xfrm>
            <a:off x="6858000" y="2799727"/>
            <a:ext cx="2743200" cy="1825569"/>
          </a:xfrm>
          <a:prstGeom prst="rect">
            <a:avLst/>
          </a:prstGeom>
        </p:spPr>
      </p:pic>
      <p:pic>
        <p:nvPicPr>
          <p:cNvPr id="7" name="Picture 7"/>
          <p:cNvPicPr>
            <a:picLocks noChangeAspect="1"/>
          </p:cNvPicPr>
          <p:nvPr/>
        </p:nvPicPr>
        <p:blipFill>
          <a:blip r:embed="rId4"/>
          <a:stretch>
            <a:fillRect/>
          </a:stretch>
        </p:blipFill>
        <p:spPr>
          <a:xfrm>
            <a:off x="9010650" y="1858010"/>
            <a:ext cx="2743200" cy="1857375"/>
          </a:xfrm>
          <a:prstGeom prst="rect">
            <a:avLst/>
          </a:prstGeom>
        </p:spPr>
      </p:pic>
      <p:pic>
        <p:nvPicPr>
          <p:cNvPr id="5" name="Picture 5"/>
          <p:cNvPicPr>
            <a:picLocks noChangeAspect="1"/>
          </p:cNvPicPr>
          <p:nvPr/>
        </p:nvPicPr>
        <p:blipFill>
          <a:blip r:embed="rId5"/>
          <a:stretch>
            <a:fillRect/>
          </a:stretch>
        </p:blipFill>
        <p:spPr>
          <a:xfrm>
            <a:off x="9296400" y="4019550"/>
            <a:ext cx="2301241" cy="2301241"/>
          </a:xfrm>
          <a:prstGeom prst="rect">
            <a:avLst/>
          </a:prstGeom>
        </p:spPr>
      </p:pic>
    </p:spTree>
    <p:extLst>
      <p:ext uri="{BB962C8B-B14F-4D97-AF65-F5344CB8AC3E}">
        <p14:creationId xmlns:p14="http://schemas.microsoft.com/office/powerpoint/2010/main" val="183080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514" r="454"/>
          <a:stretch/>
        </p:blipFill>
        <p:spPr>
          <a:xfrm>
            <a:off x="-12356" y="0"/>
            <a:ext cx="12204356" cy="6858000"/>
          </a:xfrm>
          <a:prstGeom prst="rect">
            <a:avLst/>
          </a:prstGeom>
        </p:spPr>
      </p:pic>
      <p:sp>
        <p:nvSpPr>
          <p:cNvPr id="2" name="Title 1"/>
          <p:cNvSpPr>
            <a:spLocks noGrp="1"/>
          </p:cNvSpPr>
          <p:nvPr>
            <p:ph type="title"/>
          </p:nvPr>
        </p:nvSpPr>
        <p:spPr>
          <a:xfrm>
            <a:off x="3847605" y="440595"/>
            <a:ext cx="7944592" cy="1507067"/>
          </a:xfrm>
        </p:spPr>
        <p:txBody>
          <a:bodyPr/>
          <a:lstStyle/>
          <a:p>
            <a:r>
              <a:rPr lang="id-ID" dirty="0"/>
              <a:t>Filsafat</a:t>
            </a:r>
          </a:p>
        </p:txBody>
      </p:sp>
      <p:sp>
        <p:nvSpPr>
          <p:cNvPr id="3" name="Content Placeholder 2"/>
          <p:cNvSpPr>
            <a:spLocks noGrp="1"/>
          </p:cNvSpPr>
          <p:nvPr>
            <p:ph idx="1"/>
          </p:nvPr>
        </p:nvSpPr>
        <p:spPr>
          <a:xfrm>
            <a:off x="3847605" y="2231008"/>
            <a:ext cx="7944592" cy="3615267"/>
          </a:xfrm>
        </p:spPr>
        <p:txBody>
          <a:bodyPr anchor="t"/>
          <a:lstStyle/>
          <a:p>
            <a:r>
              <a:rPr lang="id-ID" sz="2800"/>
              <a:t>Tahap awal ilmu pengetahuan adalah filsafat.</a:t>
            </a:r>
          </a:p>
          <a:p>
            <a:r>
              <a:rPr lang="id-ID" sz="2800"/>
              <a:t>Filsafat adalah sikap mempertanyakan atau bertanya tentang segala sesuatu.</a:t>
            </a:r>
          </a:p>
          <a:p>
            <a:endParaRPr lang="id-ID" sz="2800"/>
          </a:p>
          <a:p>
            <a:endParaRPr lang="id-ID"/>
          </a:p>
        </p:txBody>
      </p:sp>
    </p:spTree>
    <p:extLst>
      <p:ext uri="{BB962C8B-B14F-4D97-AF65-F5344CB8AC3E}">
        <p14:creationId xmlns:p14="http://schemas.microsoft.com/office/powerpoint/2010/main" val="351646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tretch>
            <a:fillRect/>
          </a:stretch>
        </p:blipFill>
        <p:spPr>
          <a:xfrm>
            <a:off x="6819900" y="1304925"/>
            <a:ext cx="5158281" cy="2566034"/>
          </a:xfrm>
          <a:prstGeom prst="rect">
            <a:avLst/>
          </a:prstGeom>
        </p:spPr>
      </p:pic>
      <p:sp>
        <p:nvSpPr>
          <p:cNvPr id="2" name="TextBox 1"/>
          <p:cNvSpPr txBox="1"/>
          <p:nvPr/>
        </p:nvSpPr>
        <p:spPr>
          <a:xfrm>
            <a:off x="1828800" y="409575"/>
            <a:ext cx="8503285"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err="1"/>
              <a:t>Pengetahuan</a:t>
            </a:r>
            <a:r>
              <a:rPr lang="en-US" sz="4000"/>
              <a:t> </a:t>
            </a:r>
            <a:r>
              <a:rPr lang="en-US" sz="4000" err="1"/>
              <a:t>dan</a:t>
            </a:r>
            <a:r>
              <a:rPr lang="en-US" sz="4000"/>
              <a:t> </a:t>
            </a:r>
            <a:r>
              <a:rPr lang="en-US" sz="4000" err="1"/>
              <a:t>keyakinan</a:t>
            </a:r>
          </a:p>
        </p:txBody>
      </p:sp>
      <p:pic>
        <p:nvPicPr>
          <p:cNvPr id="3" name="Picture 3"/>
          <p:cNvPicPr>
            <a:picLocks noChangeAspect="1"/>
          </p:cNvPicPr>
          <p:nvPr/>
        </p:nvPicPr>
        <p:blipFill>
          <a:blip r:embed="rId3"/>
          <a:stretch>
            <a:fillRect/>
          </a:stretch>
        </p:blipFill>
        <p:spPr>
          <a:xfrm>
            <a:off x="76200" y="1128443"/>
            <a:ext cx="4684332" cy="3074034"/>
          </a:xfrm>
          <a:prstGeom prst="rect">
            <a:avLst/>
          </a:prstGeom>
        </p:spPr>
      </p:pic>
      <p:pic>
        <p:nvPicPr>
          <p:cNvPr id="5" name="Picture 5"/>
          <p:cNvPicPr>
            <a:picLocks noChangeAspect="1"/>
          </p:cNvPicPr>
          <p:nvPr/>
        </p:nvPicPr>
        <p:blipFill>
          <a:blip r:embed="rId4"/>
          <a:stretch>
            <a:fillRect/>
          </a:stretch>
        </p:blipFill>
        <p:spPr>
          <a:xfrm>
            <a:off x="3790950" y="3486150"/>
            <a:ext cx="5074919" cy="3241970"/>
          </a:xfrm>
          <a:prstGeom prst="rect">
            <a:avLst/>
          </a:prstGeom>
        </p:spPr>
      </p:pic>
      <p:pic>
        <p:nvPicPr>
          <p:cNvPr id="9" name="Picture 9"/>
          <p:cNvPicPr>
            <a:picLocks noChangeAspect="1"/>
          </p:cNvPicPr>
          <p:nvPr/>
        </p:nvPicPr>
        <p:blipFill>
          <a:blip r:embed="rId5"/>
          <a:stretch>
            <a:fillRect/>
          </a:stretch>
        </p:blipFill>
        <p:spPr>
          <a:xfrm>
            <a:off x="5019675" y="1872831"/>
            <a:ext cx="1581150" cy="1428750"/>
          </a:xfrm>
          <a:prstGeom prst="rect">
            <a:avLst/>
          </a:prstGeom>
        </p:spPr>
      </p:pic>
    </p:spTree>
    <p:extLst>
      <p:ext uri="{BB962C8B-B14F-4D97-AF65-F5344CB8AC3E}">
        <p14:creationId xmlns:p14="http://schemas.microsoft.com/office/powerpoint/2010/main" val="6733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strVal val="#ppt_w*0.70"/>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EE2BE1D-6B2D-4B44-B20A-3A66DDB9A699}"/>
              </a:ext>
            </a:extLst>
          </p:cNvPr>
          <p:cNvSpPr>
            <a:spLocks noGrp="1"/>
          </p:cNvSpPr>
          <p:nvPr>
            <p:ph type="title"/>
          </p:nvPr>
        </p:nvSpPr>
        <p:spPr/>
        <p:txBody>
          <a:bodyPr/>
          <a:lstStyle/>
          <a:p>
            <a:r>
              <a:rPr lang="en-US" err="1"/>
              <a:t>Ambivalensi</a:t>
            </a:r>
            <a:r>
              <a:rPr lang="en-US"/>
              <a:t> </a:t>
            </a:r>
            <a:r>
              <a:rPr lang="en-US" err="1"/>
              <a:t>Kemajuan</a:t>
            </a:r>
            <a:r>
              <a:rPr lang="en-US"/>
              <a:t> IPTEK</a:t>
            </a:r>
          </a:p>
        </p:txBody>
      </p:sp>
      <p:sp>
        <p:nvSpPr>
          <p:cNvPr id="5" name="Content Placeholder 4">
            <a:extLst>
              <a:ext uri="{FF2B5EF4-FFF2-40B4-BE49-F238E27FC236}">
                <a16:creationId xmlns:a16="http://schemas.microsoft.com/office/drawing/2014/main" xmlns="" id="{8C209BDA-94F7-4964-8160-58A7B9C365AF}"/>
              </a:ext>
            </a:extLst>
          </p:cNvPr>
          <p:cNvSpPr>
            <a:spLocks noGrp="1"/>
          </p:cNvSpPr>
          <p:nvPr>
            <p:ph idx="1"/>
          </p:nvPr>
        </p:nvSpPr>
        <p:spPr/>
        <p:txBody>
          <a:bodyPr>
            <a:normAutofit fontScale="92500" lnSpcReduction="10000"/>
          </a:bodyPr>
          <a:lstStyle/>
          <a:p>
            <a:pPr marL="514350" indent="-514350">
              <a:buAutoNum type="arabicPeriod"/>
            </a:pPr>
            <a:r>
              <a:rPr lang="en-US" sz="2400" err="1">
                <a:latin typeface="Copperplate Gothic Bold" panose="020E0705020206020404" pitchFamily="34" charset="0"/>
              </a:rPr>
              <a:t>Optimisme</a:t>
            </a:r>
            <a:r>
              <a:rPr lang="en-US" sz="2400">
                <a:latin typeface="Copperplate Gothic Bold" panose="020E0705020206020404" pitchFamily="34" charset="0"/>
              </a:rPr>
              <a:t> </a:t>
            </a:r>
            <a:r>
              <a:rPr lang="en-US" sz="2400" err="1">
                <a:latin typeface="Copperplate Gothic Bold" panose="020E0705020206020404" pitchFamily="34" charset="0"/>
              </a:rPr>
              <a:t>kemajuan</a:t>
            </a:r>
            <a:r>
              <a:rPr lang="en-US" sz="2400">
                <a:latin typeface="Copperplate Gothic Bold" panose="020E0705020206020404" pitchFamily="34" charset="0"/>
              </a:rPr>
              <a:t> </a:t>
            </a:r>
            <a:r>
              <a:rPr lang="en-US" sz="2400" err="1">
                <a:latin typeface="Copperplate Gothic Bold" panose="020E0705020206020404" pitchFamily="34" charset="0"/>
              </a:rPr>
              <a:t>ilmu</a:t>
            </a:r>
            <a:endParaRPr lang="en-US" sz="2400">
              <a:latin typeface="Copperplate Gothic Bold" panose="020E0705020206020404" pitchFamily="34" charset="0"/>
            </a:endParaRPr>
          </a:p>
          <a:p>
            <a:pPr lvl="1"/>
            <a:r>
              <a:rPr lang="en-US" sz="2400" err="1">
                <a:latin typeface="Copperplate Gothic Bold" panose="020E0705020206020404" pitchFamily="34" charset="0"/>
              </a:rPr>
              <a:t>Perkembangan</a:t>
            </a:r>
            <a:r>
              <a:rPr lang="en-US" sz="2400">
                <a:latin typeface="Copperplate Gothic Bold" panose="020E0705020206020404" pitchFamily="34" charset="0"/>
              </a:rPr>
              <a:t> </a:t>
            </a:r>
            <a:r>
              <a:rPr lang="en-US" sz="2400" err="1">
                <a:latin typeface="Copperplate Gothic Bold" panose="020E0705020206020404" pitchFamily="34" charset="0"/>
              </a:rPr>
              <a:t>ilmu</a:t>
            </a:r>
            <a:r>
              <a:rPr lang="en-US" sz="2400">
                <a:latin typeface="Copperplate Gothic Bold" panose="020E0705020206020404" pitchFamily="34" charset="0"/>
              </a:rPr>
              <a:t> </a:t>
            </a:r>
            <a:r>
              <a:rPr lang="en-US" sz="2400" err="1">
                <a:latin typeface="Copperplate Gothic Bold" panose="020E0705020206020404" pitchFamily="34" charset="0"/>
              </a:rPr>
              <a:t>pengetahuan</a:t>
            </a:r>
            <a:endParaRPr lang="en-US" sz="2400">
              <a:latin typeface="Copperplate Gothic Bold" panose="020E0705020206020404" pitchFamily="34" charset="0"/>
            </a:endParaRPr>
          </a:p>
          <a:p>
            <a:pPr lvl="1"/>
            <a:r>
              <a:rPr lang="en-US" sz="2400" err="1">
                <a:latin typeface="Copperplate Gothic Bold" panose="020E0705020206020404" pitchFamily="34" charset="0"/>
              </a:rPr>
              <a:t>Sisi</a:t>
            </a:r>
            <a:r>
              <a:rPr lang="en-US" sz="2400">
                <a:latin typeface="Copperplate Gothic Bold" panose="020E0705020206020404" pitchFamily="34" charset="0"/>
              </a:rPr>
              <a:t> </a:t>
            </a:r>
            <a:r>
              <a:rPr lang="en-US" sz="2400" err="1">
                <a:latin typeface="Copperplate Gothic Bold" panose="020E0705020206020404" pitchFamily="34" charset="0"/>
              </a:rPr>
              <a:t>positif</a:t>
            </a:r>
            <a:r>
              <a:rPr lang="en-US" sz="2400">
                <a:latin typeface="Copperplate Gothic Bold" panose="020E0705020206020404" pitchFamily="34" charset="0"/>
              </a:rPr>
              <a:t> </a:t>
            </a:r>
            <a:r>
              <a:rPr lang="en-US" sz="2400" err="1">
                <a:latin typeface="Copperplate Gothic Bold" panose="020E0705020206020404" pitchFamily="34" charset="0"/>
              </a:rPr>
              <a:t>serta</a:t>
            </a:r>
            <a:r>
              <a:rPr lang="en-US" sz="2400">
                <a:latin typeface="Copperplate Gothic Bold" panose="020E0705020206020404" pitchFamily="34" charset="0"/>
              </a:rPr>
              <a:t> </a:t>
            </a:r>
            <a:r>
              <a:rPr lang="en-US" sz="2400" err="1">
                <a:latin typeface="Copperplate Gothic Bold" panose="020E0705020206020404" pitchFamily="34" charset="0"/>
              </a:rPr>
              <a:t>negatif</a:t>
            </a:r>
            <a:endParaRPr lang="en-US" sz="2400">
              <a:latin typeface="Copperplate Gothic Bold" panose="020E0705020206020404" pitchFamily="34" charset="0"/>
            </a:endParaRPr>
          </a:p>
          <a:p>
            <a:pPr lvl="1"/>
            <a:endParaRPr lang="en-US" sz="2400">
              <a:latin typeface="Copperplate Gothic Bold" panose="020E0705020206020404" pitchFamily="34" charset="0"/>
            </a:endParaRPr>
          </a:p>
          <a:p>
            <a:pPr marL="514350" indent="-514350">
              <a:buFont typeface="+mj-lt"/>
              <a:buAutoNum type="arabicPeriod"/>
            </a:pPr>
            <a:r>
              <a:rPr lang="en-US" sz="2400" err="1">
                <a:latin typeface="Copperplate Gothic Bold" panose="020E0705020206020404" pitchFamily="34" charset="0"/>
              </a:rPr>
              <a:t>Masalah</a:t>
            </a:r>
            <a:r>
              <a:rPr lang="en-US" sz="2400">
                <a:latin typeface="Copperplate Gothic Bold" panose="020E0705020206020404" pitchFamily="34" charset="0"/>
              </a:rPr>
              <a:t> </a:t>
            </a:r>
            <a:r>
              <a:rPr lang="en-US" sz="2400" err="1">
                <a:latin typeface="Copperplate Gothic Bold" panose="020E0705020206020404" pitchFamily="34" charset="0"/>
              </a:rPr>
              <a:t>bebas</a:t>
            </a:r>
            <a:r>
              <a:rPr lang="en-US" sz="2400">
                <a:latin typeface="Copperplate Gothic Bold" panose="020E0705020206020404" pitchFamily="34" charset="0"/>
              </a:rPr>
              <a:t> </a:t>
            </a:r>
            <a:r>
              <a:rPr lang="en-US" sz="2400" err="1">
                <a:latin typeface="Copperplate Gothic Bold" panose="020E0705020206020404" pitchFamily="34" charset="0"/>
              </a:rPr>
              <a:t>nilai</a:t>
            </a:r>
            <a:endParaRPr lang="en-US" sz="2400">
              <a:latin typeface="Copperplate Gothic Bold" panose="020E0705020206020404" pitchFamily="34" charset="0"/>
            </a:endParaRPr>
          </a:p>
          <a:p>
            <a:pPr lvl="1"/>
            <a:r>
              <a:rPr lang="en-US" sz="2400" err="1">
                <a:latin typeface="Copperplate Gothic Bold" panose="020E0705020206020404" pitchFamily="34" charset="0"/>
              </a:rPr>
              <a:t>Berhadapan</a:t>
            </a:r>
            <a:r>
              <a:rPr lang="en-US" sz="2400">
                <a:latin typeface="Copperplate Gothic Bold" panose="020E0705020206020404" pitchFamily="34" charset="0"/>
              </a:rPr>
              <a:t> </a:t>
            </a:r>
            <a:r>
              <a:rPr lang="en-US" sz="2400" err="1">
                <a:latin typeface="Copperplate Gothic Bold" panose="020E0705020206020404" pitchFamily="34" charset="0"/>
              </a:rPr>
              <a:t>dengan</a:t>
            </a:r>
            <a:r>
              <a:rPr lang="en-US" sz="2400">
                <a:latin typeface="Copperplate Gothic Bold" panose="020E0705020206020404" pitchFamily="34" charset="0"/>
              </a:rPr>
              <a:t> </a:t>
            </a:r>
            <a:r>
              <a:rPr lang="en-US" sz="2400" err="1">
                <a:latin typeface="Copperplate Gothic Bold" panose="020E0705020206020404" pitchFamily="34" charset="0"/>
              </a:rPr>
              <a:t>nilai</a:t>
            </a:r>
            <a:r>
              <a:rPr lang="en-US" sz="2400">
                <a:latin typeface="Copperplate Gothic Bold" panose="020E0705020206020404" pitchFamily="34" charset="0"/>
              </a:rPr>
              <a:t> moral</a:t>
            </a:r>
          </a:p>
          <a:p>
            <a:pPr lvl="1"/>
            <a:endParaRPr lang="en-US" sz="2400">
              <a:latin typeface="Copperplate Gothic Bold" panose="020E0705020206020404" pitchFamily="34" charset="0"/>
            </a:endParaRPr>
          </a:p>
          <a:p>
            <a:pPr marL="514350" indent="-514350">
              <a:buFont typeface="+mj-lt"/>
              <a:buAutoNum type="arabicPeriod"/>
            </a:pPr>
            <a:r>
              <a:rPr lang="en-US" sz="2400" err="1">
                <a:latin typeface="Copperplate Gothic Bold" panose="020E0705020206020404" pitchFamily="34" charset="0"/>
              </a:rPr>
              <a:t>Kemenangan</a:t>
            </a:r>
            <a:r>
              <a:rPr lang="en-US" sz="2400">
                <a:latin typeface="Copperplate Gothic Bold" panose="020E0705020206020404" pitchFamily="34" charset="0"/>
              </a:rPr>
              <a:t> </a:t>
            </a:r>
            <a:r>
              <a:rPr lang="en-US" sz="2400" err="1">
                <a:latin typeface="Copperplate Gothic Bold" panose="020E0705020206020404" pitchFamily="34" charset="0"/>
              </a:rPr>
              <a:t>Ilmu</a:t>
            </a:r>
            <a:r>
              <a:rPr lang="en-US" sz="2400">
                <a:latin typeface="Copperplate Gothic Bold" panose="020E0705020206020404" pitchFamily="34" charset="0"/>
              </a:rPr>
              <a:t> </a:t>
            </a:r>
            <a:r>
              <a:rPr lang="en-US" sz="2400" err="1">
                <a:latin typeface="Copperplate Gothic Bold" panose="020E0705020206020404" pitchFamily="34" charset="0"/>
              </a:rPr>
              <a:t>Pengetahuan</a:t>
            </a:r>
            <a:endParaRPr lang="en-US" sz="2400">
              <a:latin typeface="Copperplate Gothic Bold" panose="020E0705020206020404" pitchFamily="34" charset="0"/>
            </a:endParaRPr>
          </a:p>
          <a:p>
            <a:pPr marL="457200" lvl="1" indent="0">
              <a:buNone/>
            </a:pPr>
            <a:endParaRPr lang="en-US"/>
          </a:p>
          <a:p>
            <a:pPr marL="457200" lvl="1" indent="0">
              <a:buNone/>
            </a:pPr>
            <a:endParaRPr lang="en-US"/>
          </a:p>
          <a:p>
            <a:pPr marL="457200" lvl="1" indent="0">
              <a:buNone/>
            </a:pPr>
            <a:endParaRPr lang="en-US"/>
          </a:p>
        </p:txBody>
      </p:sp>
    </p:spTree>
    <p:extLst>
      <p:ext uri="{BB962C8B-B14F-4D97-AF65-F5344CB8AC3E}">
        <p14:creationId xmlns:p14="http://schemas.microsoft.com/office/powerpoint/2010/main" val="24620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7024744" cy="1143000"/>
          </a:xfrm>
        </p:spPr>
        <p:txBody>
          <a:bodyPr>
            <a:normAutofit/>
          </a:bodyPr>
          <a:lstStyle/>
          <a:p>
            <a:r>
              <a:rPr lang="en-US" b="1"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Penyalahgunaan</a:t>
            </a:r>
            <a:r>
              <a:rPr 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IPTEK</a:t>
            </a:r>
          </a:p>
        </p:txBody>
      </p:sp>
      <p:sp>
        <p:nvSpPr>
          <p:cNvPr id="3" name="Content Placeholder 2"/>
          <p:cNvSpPr>
            <a:spLocks noGrp="1"/>
          </p:cNvSpPr>
          <p:nvPr>
            <p:ph idx="1"/>
          </p:nvPr>
        </p:nvSpPr>
        <p:spPr>
          <a:xfrm>
            <a:off x="1905000" y="1066800"/>
            <a:ext cx="6777317" cy="3508977"/>
          </a:xfrm>
        </p:spPr>
        <p:txBody>
          <a:bodyPr>
            <a:normAutofit/>
          </a:bodyPr>
          <a:lstStyle/>
          <a:p>
            <a:pPr marL="0" indent="0">
              <a:buNone/>
            </a:pPr>
            <a:r>
              <a:rPr lang="en-US" sz="1600" dirty="0"/>
              <a:t>	</a:t>
            </a:r>
            <a:r>
              <a:rPr lang="en-US" sz="2400" dirty="0">
                <a:solidFill>
                  <a:srgbClr val="262626"/>
                </a:solidFill>
              </a:rPr>
              <a:t>Ada </a:t>
            </a:r>
            <a:r>
              <a:rPr lang="en-US" sz="2400" dirty="0" err="1">
                <a:solidFill>
                  <a:srgbClr val="262626"/>
                </a:solidFill>
              </a:rPr>
              <a:t>besar</a:t>
            </a:r>
            <a:r>
              <a:rPr lang="en-US" sz="2400" dirty="0">
                <a:solidFill>
                  <a:srgbClr val="262626"/>
                </a:solidFill>
              </a:rPr>
              <a:t> </a:t>
            </a:r>
            <a:r>
              <a:rPr lang="en-US" sz="2400" dirty="0" err="1">
                <a:solidFill>
                  <a:srgbClr val="262626"/>
                </a:solidFill>
              </a:rPr>
              <a:t>sekali</a:t>
            </a:r>
            <a:r>
              <a:rPr lang="en-US" sz="2400" dirty="0">
                <a:solidFill>
                  <a:srgbClr val="262626"/>
                </a:solidFill>
              </a:rPr>
              <a:t> </a:t>
            </a:r>
            <a:r>
              <a:rPr lang="en-US" sz="2400" dirty="0" err="1">
                <a:solidFill>
                  <a:srgbClr val="262626"/>
                </a:solidFill>
              </a:rPr>
              <a:t>kemungkinan</a:t>
            </a:r>
            <a:r>
              <a:rPr lang="en-US" sz="2400" dirty="0">
                <a:solidFill>
                  <a:srgbClr val="262626"/>
                </a:solidFill>
              </a:rPr>
              <a:t> </a:t>
            </a:r>
            <a:r>
              <a:rPr lang="en-US" sz="2400" dirty="0" err="1">
                <a:solidFill>
                  <a:srgbClr val="262626"/>
                </a:solidFill>
              </a:rPr>
              <a:t>penyalahgunaan</a:t>
            </a:r>
            <a:r>
              <a:rPr lang="en-US" sz="2400" dirty="0">
                <a:solidFill>
                  <a:srgbClr val="262626"/>
                </a:solidFill>
              </a:rPr>
              <a:t> </a:t>
            </a:r>
            <a:r>
              <a:rPr lang="en-US" sz="2400" dirty="0" err="1">
                <a:solidFill>
                  <a:srgbClr val="262626"/>
                </a:solidFill>
              </a:rPr>
              <a:t>atas</a:t>
            </a:r>
            <a:r>
              <a:rPr lang="en-US" sz="2400" dirty="0">
                <a:solidFill>
                  <a:srgbClr val="262626"/>
                </a:solidFill>
              </a:rPr>
              <a:t> </a:t>
            </a:r>
            <a:r>
              <a:rPr lang="en-US" sz="2400" dirty="0" err="1">
                <a:solidFill>
                  <a:srgbClr val="262626"/>
                </a:solidFill>
              </a:rPr>
              <a:t>kemajuan</a:t>
            </a:r>
            <a:r>
              <a:rPr lang="en-US" sz="2400" dirty="0">
                <a:solidFill>
                  <a:srgbClr val="262626"/>
                </a:solidFill>
              </a:rPr>
              <a:t> IPTEK </a:t>
            </a:r>
            <a:r>
              <a:rPr lang="en-US" sz="2400" dirty="0" err="1">
                <a:solidFill>
                  <a:srgbClr val="262626"/>
                </a:solidFill>
              </a:rPr>
              <a:t>contohnya</a:t>
            </a:r>
            <a:r>
              <a:rPr lang="en-US" sz="2400" dirty="0">
                <a:solidFill>
                  <a:srgbClr val="262626"/>
                </a:solidFill>
              </a:rPr>
              <a:t> : Cyber crime, </a:t>
            </a:r>
            <a:r>
              <a:rPr lang="en-US" sz="2400" dirty="0" err="1">
                <a:solidFill>
                  <a:srgbClr val="262626"/>
                </a:solidFill>
              </a:rPr>
              <a:t>penipuan</a:t>
            </a:r>
            <a:r>
              <a:rPr lang="en-US" sz="2400" dirty="0">
                <a:solidFill>
                  <a:srgbClr val="262626"/>
                </a:solidFill>
              </a:rPr>
              <a:t>, </a:t>
            </a:r>
            <a:r>
              <a:rPr lang="en-US" sz="2400" dirty="0" err="1">
                <a:solidFill>
                  <a:srgbClr val="262626"/>
                </a:solidFill>
              </a:rPr>
              <a:t>pemalsuan</a:t>
            </a:r>
            <a:r>
              <a:rPr lang="en-US" sz="2400" dirty="0">
                <a:solidFill>
                  <a:srgbClr val="262626"/>
                </a:solidFill>
              </a:rPr>
              <a:t> </a:t>
            </a:r>
            <a:r>
              <a:rPr lang="en-US" sz="2400" dirty="0" err="1">
                <a:solidFill>
                  <a:srgbClr val="262626"/>
                </a:solidFill>
              </a:rPr>
              <a:t>informasi</a:t>
            </a:r>
            <a:r>
              <a:rPr lang="en-US" sz="2400" dirty="0">
                <a:solidFill>
                  <a:srgbClr val="262626"/>
                </a:solidFill>
              </a:rPr>
              <a:t>, </a:t>
            </a:r>
            <a:r>
              <a:rPr lang="en-US" sz="2400" dirty="0" err="1">
                <a:solidFill>
                  <a:srgbClr val="262626"/>
                </a:solidFill>
              </a:rPr>
              <a:t>dll</a:t>
            </a:r>
            <a:r>
              <a:rPr lang="en-US" sz="2400" dirty="0">
                <a:solidFill>
                  <a:srgbClr val="262626"/>
                </a:solidFill>
              </a:rPr>
              <a:t>. Indonesia </a:t>
            </a:r>
            <a:r>
              <a:rPr lang="en-US" sz="2400" dirty="0" err="1">
                <a:solidFill>
                  <a:srgbClr val="262626"/>
                </a:solidFill>
              </a:rPr>
              <a:t>sendiri</a:t>
            </a:r>
            <a:r>
              <a:rPr lang="en-US" sz="2400" dirty="0">
                <a:solidFill>
                  <a:srgbClr val="262626"/>
                </a:solidFill>
              </a:rPr>
              <a:t> </a:t>
            </a:r>
            <a:r>
              <a:rPr lang="en-US" sz="2400" dirty="0" err="1">
                <a:solidFill>
                  <a:srgbClr val="262626"/>
                </a:solidFill>
              </a:rPr>
              <a:t>menduduki</a:t>
            </a:r>
            <a:r>
              <a:rPr lang="en-US" sz="2400" dirty="0">
                <a:solidFill>
                  <a:srgbClr val="262626"/>
                </a:solidFill>
              </a:rPr>
              <a:t> </a:t>
            </a:r>
            <a:r>
              <a:rPr lang="en-US" sz="2400" dirty="0" err="1">
                <a:solidFill>
                  <a:srgbClr val="262626"/>
                </a:solidFill>
              </a:rPr>
              <a:t>peringkat</a:t>
            </a:r>
            <a:r>
              <a:rPr lang="en-US" sz="2400" dirty="0">
                <a:solidFill>
                  <a:srgbClr val="262626"/>
                </a:solidFill>
              </a:rPr>
              <a:t> </a:t>
            </a:r>
            <a:r>
              <a:rPr lang="en-US" sz="2400" dirty="0" err="1">
                <a:solidFill>
                  <a:srgbClr val="262626"/>
                </a:solidFill>
              </a:rPr>
              <a:t>tertinggi</a:t>
            </a:r>
            <a:r>
              <a:rPr lang="en-US" sz="2400" dirty="0">
                <a:solidFill>
                  <a:srgbClr val="262626"/>
                </a:solidFill>
              </a:rPr>
              <a:t> </a:t>
            </a:r>
            <a:r>
              <a:rPr lang="en-US" sz="2400" dirty="0" err="1">
                <a:solidFill>
                  <a:srgbClr val="262626"/>
                </a:solidFill>
              </a:rPr>
              <a:t>sebagai</a:t>
            </a:r>
            <a:r>
              <a:rPr lang="en-US" sz="2400" dirty="0">
                <a:solidFill>
                  <a:srgbClr val="262626"/>
                </a:solidFill>
              </a:rPr>
              <a:t> </a:t>
            </a:r>
            <a:r>
              <a:rPr lang="en-US" sz="2400" dirty="0" err="1">
                <a:solidFill>
                  <a:srgbClr val="262626"/>
                </a:solidFill>
              </a:rPr>
              <a:t>pelaku</a:t>
            </a:r>
            <a:r>
              <a:rPr lang="en-US" sz="2400" dirty="0">
                <a:solidFill>
                  <a:srgbClr val="262626"/>
                </a:solidFill>
              </a:rPr>
              <a:t> cyber crime </a:t>
            </a:r>
            <a:r>
              <a:rPr lang="en-US" sz="2400" dirty="0" err="1">
                <a:solidFill>
                  <a:srgbClr val="262626"/>
                </a:solidFill>
              </a:rPr>
              <a:t>atau</a:t>
            </a:r>
            <a:r>
              <a:rPr lang="en-US" sz="2400" dirty="0">
                <a:solidFill>
                  <a:srgbClr val="262626"/>
                </a:solidFill>
              </a:rPr>
              <a:t> </a:t>
            </a:r>
            <a:r>
              <a:rPr lang="en-US" sz="2400" dirty="0" err="1">
                <a:solidFill>
                  <a:srgbClr val="262626"/>
                </a:solidFill>
              </a:rPr>
              <a:t>kejahatan</a:t>
            </a:r>
            <a:r>
              <a:rPr lang="en-US" sz="2400" dirty="0">
                <a:solidFill>
                  <a:srgbClr val="262626"/>
                </a:solidFill>
              </a:rPr>
              <a:t> internet.</a:t>
            </a:r>
          </a:p>
          <a:p>
            <a:pPr marL="0" indent="0">
              <a:buNone/>
            </a:pPr>
            <a:endParaRPr lang="en-US" sz="1600" dirty="0"/>
          </a:p>
          <a:p>
            <a:pPr marL="0" indent="0">
              <a:buNone/>
            </a:pPr>
            <a:endParaRPr lang="en-US" sz="1600" dirty="0"/>
          </a:p>
          <a:p>
            <a:pPr marL="0" indent="0">
              <a:buNone/>
            </a:pPr>
            <a:endParaRPr lang="en-US" sz="1600" dirty="0"/>
          </a:p>
        </p:txBody>
      </p:sp>
      <p:pic>
        <p:nvPicPr>
          <p:cNvPr id="1034" name="Picture 10" descr="http://assets.kompas.com/crop/0x0:0x0/780x390/filters:watermark(data/photo/2017/02/01/17536864144.png,0,-0,1)/data/photo/2016/06/10/122601520160610-102705780x3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3533775"/>
            <a:ext cx="5687898" cy="2843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3448050"/>
            <a:ext cx="3021106"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8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a:t>Etika</a:t>
            </a:r>
            <a:r>
              <a:rPr lang="en-US" sz="4800" dirty="0"/>
              <a:t> </a:t>
            </a:r>
            <a:r>
              <a:rPr lang="en-US" sz="4800" dirty="0" err="1"/>
              <a:t>Pancasila</a:t>
            </a:r>
            <a:endParaRPr lang="en-US" sz="4800" dirty="0"/>
          </a:p>
        </p:txBody>
      </p:sp>
      <p:sp>
        <p:nvSpPr>
          <p:cNvPr id="3" name="Subtitle 2"/>
          <p:cNvSpPr>
            <a:spLocks noGrp="1"/>
          </p:cNvSpPr>
          <p:nvPr>
            <p:ph idx="1"/>
          </p:nvPr>
        </p:nvSpPr>
        <p:spPr/>
        <p:txBody>
          <a:bodyPr vert="horz" lIns="91440" tIns="45720" rIns="91440" bIns="45720" rtlCol="0" anchor="t">
            <a:normAutofit/>
          </a:bodyPr>
          <a:lstStyle/>
          <a:p>
            <a:pPr lvl="1">
              <a:buNone/>
            </a:pPr>
            <a:r>
              <a:rPr lang="en-US" sz="3200" dirty="0" err="1">
                <a:latin typeface="Times New Roman"/>
                <a:cs typeface="Times New Roman"/>
              </a:rPr>
              <a:t>Adalah</a:t>
            </a:r>
            <a:r>
              <a:rPr lang="en-US" sz="3200" dirty="0">
                <a:latin typeface="Times New Roman"/>
                <a:cs typeface="Times New Roman"/>
              </a:rPr>
              <a:t> </a:t>
            </a:r>
            <a:r>
              <a:rPr lang="en-US" sz="3200" dirty="0" err="1">
                <a:latin typeface="Times New Roman"/>
                <a:cs typeface="Times New Roman"/>
              </a:rPr>
              <a:t>etika</a:t>
            </a:r>
            <a:r>
              <a:rPr lang="en-US" sz="3200" dirty="0">
                <a:latin typeface="Times New Roman"/>
                <a:cs typeface="Times New Roman"/>
              </a:rPr>
              <a:t> yang paling </a:t>
            </a:r>
            <a:r>
              <a:rPr lang="en-US" sz="3200" dirty="0" err="1">
                <a:latin typeface="Times New Roman"/>
                <a:cs typeface="Times New Roman"/>
              </a:rPr>
              <a:t>mendasar</a:t>
            </a:r>
            <a:r>
              <a:rPr lang="en-US" sz="3200" dirty="0">
                <a:latin typeface="Times New Roman"/>
                <a:cs typeface="Times New Roman"/>
              </a:rPr>
              <a:t> </a:t>
            </a:r>
            <a:r>
              <a:rPr lang="en-US" sz="3200" dirty="0" err="1">
                <a:latin typeface="Times New Roman"/>
                <a:cs typeface="Times New Roman"/>
              </a:rPr>
              <a:t>dari</a:t>
            </a:r>
            <a:r>
              <a:rPr lang="en-US" sz="3200" dirty="0">
                <a:latin typeface="Times New Roman"/>
                <a:cs typeface="Times New Roman"/>
              </a:rPr>
              <a:t> </a:t>
            </a:r>
            <a:r>
              <a:rPr lang="en-US" sz="3200" dirty="0" err="1">
                <a:latin typeface="Times New Roman"/>
                <a:cs typeface="Times New Roman"/>
              </a:rPr>
              <a:t>penilaian</a:t>
            </a:r>
            <a:endParaRPr lang="en-US" sz="3200" dirty="0">
              <a:latin typeface="Times New Roman"/>
              <a:cs typeface="Times New Roman"/>
            </a:endParaRPr>
          </a:p>
          <a:p>
            <a:pPr lvl="1">
              <a:buNone/>
            </a:pPr>
            <a:endParaRPr lang="en-US" sz="3200" dirty="0">
              <a:latin typeface="Times New Roman"/>
              <a:cs typeface="Times New Roman"/>
            </a:endParaRPr>
          </a:p>
          <a:p>
            <a:pPr lvl="1">
              <a:buNone/>
            </a:pPr>
            <a:r>
              <a:rPr lang="en-US" sz="3200" dirty="0" err="1">
                <a:latin typeface="Times New Roman"/>
                <a:cs typeface="Times New Roman"/>
              </a:rPr>
              <a:t>Adalah</a:t>
            </a:r>
            <a:r>
              <a:rPr lang="en-US" sz="3200" dirty="0">
                <a:latin typeface="Times New Roman"/>
                <a:cs typeface="Times New Roman"/>
              </a:rPr>
              <a:t> </a:t>
            </a:r>
            <a:r>
              <a:rPr lang="en-US" sz="3200" dirty="0" err="1">
                <a:latin typeface="Times New Roman"/>
                <a:cs typeface="Times New Roman"/>
              </a:rPr>
              <a:t>kristalisasi</a:t>
            </a:r>
            <a:r>
              <a:rPr lang="en-US" sz="3200" dirty="0">
                <a:latin typeface="Times New Roman"/>
                <a:cs typeface="Times New Roman"/>
              </a:rPr>
              <a:t> </a:t>
            </a:r>
            <a:r>
              <a:rPr lang="en-US" sz="3200" dirty="0" err="1">
                <a:latin typeface="Times New Roman"/>
                <a:cs typeface="Times New Roman"/>
              </a:rPr>
              <a:t>dari</a:t>
            </a:r>
            <a:r>
              <a:rPr lang="en-US" sz="3200" dirty="0">
                <a:latin typeface="Times New Roman"/>
                <a:cs typeface="Times New Roman"/>
              </a:rPr>
              <a:t> </a:t>
            </a:r>
            <a:r>
              <a:rPr lang="en-US" sz="3200" dirty="0" err="1">
                <a:latin typeface="Times New Roman"/>
                <a:cs typeface="Times New Roman"/>
              </a:rPr>
              <a:t>nilai</a:t>
            </a:r>
            <a:r>
              <a:rPr lang="en-US" sz="3200" dirty="0">
                <a:latin typeface="Times New Roman"/>
                <a:cs typeface="Times New Roman"/>
              </a:rPr>
              <a:t> </a:t>
            </a:r>
            <a:r>
              <a:rPr lang="en-US" sz="3200" dirty="0" err="1">
                <a:latin typeface="Times New Roman"/>
                <a:cs typeface="Times New Roman"/>
              </a:rPr>
              <a:t>kehidupan</a:t>
            </a:r>
            <a:endParaRPr lang="en-US" sz="3200" dirty="0">
              <a:latin typeface="Times New Roman"/>
              <a:cs typeface="Times New Roman"/>
            </a:endParaRPr>
          </a:p>
        </p:txBody>
      </p:sp>
    </p:spTree>
    <p:extLst>
      <p:ext uri="{BB962C8B-B14F-4D97-AF65-F5344CB8AC3E}">
        <p14:creationId xmlns:p14="http://schemas.microsoft.com/office/powerpoint/2010/main" val="290103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455</Words>
  <Application>Microsoft Office PowerPoint</Application>
  <PresentationFormat>Widescreen</PresentationFormat>
  <Paragraphs>91</Paragraphs>
  <Slides>27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Copperplate Gothic Bold</vt:lpstr>
      <vt:lpstr>Times New Roman</vt:lpstr>
      <vt:lpstr>Wingdings 3</vt:lpstr>
      <vt:lpstr>Slice</vt:lpstr>
      <vt:lpstr>PANCASILA SEBAGAI DASAR ETIS PENGEMBANGAN IPTEK</vt:lpstr>
      <vt:lpstr>Pengetahuan dan Ilmu Pengetahuan</vt:lpstr>
      <vt:lpstr>PowerPoint Presentation</vt:lpstr>
      <vt:lpstr>PowerPoint Presentation</vt:lpstr>
      <vt:lpstr>Filsafat</vt:lpstr>
      <vt:lpstr>PowerPoint Presentation</vt:lpstr>
      <vt:lpstr>Ambivalensi Kemajuan IPTEK</vt:lpstr>
      <vt:lpstr>Penyalahgunaan IPTEK</vt:lpstr>
      <vt:lpstr>Etika Pancasila</vt:lpstr>
      <vt:lpstr>Etika Pancasila</vt:lpstr>
      <vt:lpstr>Etika Pancasila</vt:lpstr>
      <vt:lpstr>Etika Pancasila</vt:lpstr>
      <vt:lpstr>Etika Pancasila</vt:lpstr>
      <vt:lpstr>Etika Pancasila</vt:lpstr>
      <vt:lpstr>PancasilA</vt:lpstr>
      <vt:lpstr>Pancasila sebagai Dasar Nilai dalam Strategi Perkembangan IPTEK</vt:lpstr>
      <vt:lpstr>Sila pertama</vt:lpstr>
      <vt:lpstr>Sila kedua</vt:lpstr>
      <vt:lpstr>Sila keTiga</vt:lpstr>
      <vt:lpstr>Sila keempat</vt:lpstr>
      <vt:lpstr>Sila kelima</vt:lpstr>
      <vt:lpstr>PowerPoint Presentation</vt:lpstr>
      <vt:lpstr>PowerPoint Presentation</vt:lpstr>
      <vt:lpstr>PowerPoint Presentation</vt:lpstr>
      <vt:lpstr>PowerPoint Presentation</vt:lpstr>
      <vt:lpstr>Question  n’  Answer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PANCASILA SEBAGAI DASAR ETIS PENGEMBANGAN IPTEK</dc:title>
  <cp:lastModifiedBy>Jeffry Juju</cp:lastModifiedBy>
  <cp:revision>10</cp:revision>
  <dcterms:modified xsi:type="dcterms:W3CDTF">2017-11-03T09:06:08Z</dcterms:modified>
</cp:coreProperties>
</file>